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0"/>
  </p:notesMasterIdLst>
  <p:handoutMasterIdLst>
    <p:handoutMasterId r:id="rId31"/>
  </p:handoutMasterIdLst>
  <p:sldIdLst>
    <p:sldId id="256" r:id="rId5"/>
    <p:sldId id="298" r:id="rId6"/>
    <p:sldId id="257" r:id="rId7"/>
    <p:sldId id="292" r:id="rId8"/>
    <p:sldId id="294" r:id="rId9"/>
    <p:sldId id="283" r:id="rId10"/>
    <p:sldId id="295" r:id="rId11"/>
    <p:sldId id="258" r:id="rId12"/>
    <p:sldId id="301" r:id="rId13"/>
    <p:sldId id="290" r:id="rId14"/>
    <p:sldId id="299" r:id="rId15"/>
    <p:sldId id="260" r:id="rId16"/>
    <p:sldId id="286" r:id="rId17"/>
    <p:sldId id="288" r:id="rId18"/>
    <p:sldId id="289" r:id="rId19"/>
    <p:sldId id="300" r:id="rId20"/>
    <p:sldId id="273" r:id="rId21"/>
    <p:sldId id="282" r:id="rId22"/>
    <p:sldId id="287" r:id="rId23"/>
    <p:sldId id="297" r:id="rId24"/>
    <p:sldId id="261" r:id="rId25"/>
    <p:sldId id="291" r:id="rId26"/>
    <p:sldId id="281" r:id="rId27"/>
    <p:sldId id="296" r:id="rId28"/>
    <p:sldId id="265"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35" autoAdjust="0"/>
  </p:normalViewPr>
  <p:slideViewPr>
    <p:cSldViewPr snapToGrid="0" showGuides="1">
      <p:cViewPr>
        <p:scale>
          <a:sx n="75" d="100"/>
          <a:sy n="75" d="100"/>
        </p:scale>
        <p:origin x="54" y="54"/>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F5F3F-F07F-4136-8DD6-2F8A178B0C48}"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C3BD8990-6CF4-4740-8AFD-DA75B1989B95}">
      <dgm:prSet phldrT="[Text]"/>
      <dgm:spPr/>
      <dgm:t>
        <a:bodyPr/>
        <a:lstStyle/>
        <a:p>
          <a:r>
            <a:rPr lang="en-US" dirty="0"/>
            <a:t>2024</a:t>
          </a:r>
        </a:p>
      </dgm:t>
    </dgm:pt>
    <dgm:pt modelId="{47718829-5E3E-49D4-A61D-26A23FD38AFD}" type="parTrans" cxnId="{3D368E15-8D44-49CE-BB71-4A3F97FC2A9C}">
      <dgm:prSet/>
      <dgm:spPr/>
      <dgm:t>
        <a:bodyPr/>
        <a:lstStyle/>
        <a:p>
          <a:endParaRPr lang="en-US"/>
        </a:p>
      </dgm:t>
    </dgm:pt>
    <dgm:pt modelId="{7D4A398B-06A3-4E60-A305-38ABFF430ABC}" type="sibTrans" cxnId="{3D368E15-8D44-49CE-BB71-4A3F97FC2A9C}">
      <dgm:prSet/>
      <dgm:spPr/>
      <dgm:t>
        <a:bodyPr/>
        <a:lstStyle/>
        <a:p>
          <a:endParaRPr lang="en-US"/>
        </a:p>
      </dgm:t>
    </dgm:pt>
    <dgm:pt modelId="{8618D6A4-6D9A-44ED-A2C5-32D48B9DB9C3}">
      <dgm:prSet phldrT="[Text]" custT="1"/>
      <dgm:spPr/>
      <dgm:t>
        <a:bodyPr/>
        <a:lstStyle/>
        <a:p>
          <a:pPr>
            <a:buFont typeface="Arial" panose="020B0604020202020204" pitchFamily="34" charset="0"/>
            <a:buChar char="•"/>
          </a:pPr>
          <a:r>
            <a:rPr lang="en-US" sz="2800" dirty="0"/>
            <a:t>Woodward Ave to Murray St.</a:t>
          </a:r>
        </a:p>
      </dgm:t>
    </dgm:pt>
    <dgm:pt modelId="{B6D9D969-8A3B-4399-ADA9-D4987E6CE446}" type="parTrans" cxnId="{82E7DF28-6966-46AC-B98B-25E278505CA2}">
      <dgm:prSet/>
      <dgm:spPr/>
      <dgm:t>
        <a:bodyPr/>
        <a:lstStyle/>
        <a:p>
          <a:endParaRPr lang="en-US"/>
        </a:p>
      </dgm:t>
    </dgm:pt>
    <dgm:pt modelId="{8CF3DCD9-7AFC-441B-A847-01A4BAB1320F}" type="sibTrans" cxnId="{82E7DF28-6966-46AC-B98B-25E278505CA2}">
      <dgm:prSet/>
      <dgm:spPr/>
      <dgm:t>
        <a:bodyPr/>
        <a:lstStyle/>
        <a:p>
          <a:endParaRPr lang="en-US"/>
        </a:p>
      </dgm:t>
    </dgm:pt>
    <dgm:pt modelId="{DE7D2A1D-A96C-4824-91EE-2F14082B1FF2}">
      <dgm:prSet phldrT="[Text]" custT="1"/>
      <dgm:spPr/>
      <dgm:t>
        <a:bodyPr/>
        <a:lstStyle/>
        <a:p>
          <a:pPr>
            <a:buFont typeface="Arial" panose="020B0604020202020204" pitchFamily="34" charset="0"/>
            <a:buChar char="•"/>
          </a:pPr>
          <a:r>
            <a:rPr lang="en-US" sz="2400" dirty="0"/>
            <a:t>Full completion in 2024</a:t>
          </a:r>
        </a:p>
      </dgm:t>
    </dgm:pt>
    <dgm:pt modelId="{7D3658A5-DB0A-44A0-8705-90B6DAE395B2}" type="parTrans" cxnId="{70520CCF-82DA-43F8-B363-AC8C87DBB0DE}">
      <dgm:prSet/>
      <dgm:spPr/>
      <dgm:t>
        <a:bodyPr/>
        <a:lstStyle/>
        <a:p>
          <a:endParaRPr lang="en-US"/>
        </a:p>
      </dgm:t>
    </dgm:pt>
    <dgm:pt modelId="{6AE35F39-3A27-477F-AAF5-D3E0C31CDB97}" type="sibTrans" cxnId="{70520CCF-82DA-43F8-B363-AC8C87DBB0DE}">
      <dgm:prSet/>
      <dgm:spPr/>
      <dgm:t>
        <a:bodyPr/>
        <a:lstStyle/>
        <a:p>
          <a:endParaRPr lang="en-US"/>
        </a:p>
      </dgm:t>
    </dgm:pt>
    <dgm:pt modelId="{D00194B6-B1E2-410E-9289-E838ED675571}">
      <dgm:prSet phldrT="[Text]" custT="1"/>
      <dgm:spPr/>
      <dgm:t>
        <a:bodyPr/>
        <a:lstStyle/>
        <a:p>
          <a:pPr>
            <a:buFont typeface="Arial" panose="020B0604020202020204" pitchFamily="34" charset="0"/>
            <a:buChar char="•"/>
          </a:pPr>
          <a:r>
            <a:rPr lang="en-US" sz="6000" dirty="0"/>
            <a:t>2025</a:t>
          </a:r>
        </a:p>
      </dgm:t>
    </dgm:pt>
    <dgm:pt modelId="{45732560-6CBD-4A09-B79E-1D338503FDF0}" type="parTrans" cxnId="{5525DCF3-F106-4309-890B-28CCC886A578}">
      <dgm:prSet/>
      <dgm:spPr/>
      <dgm:t>
        <a:bodyPr/>
        <a:lstStyle/>
        <a:p>
          <a:endParaRPr lang="en-US"/>
        </a:p>
      </dgm:t>
    </dgm:pt>
    <dgm:pt modelId="{407A34A2-D32F-4388-BABF-EBC19F57D89A}" type="sibTrans" cxnId="{5525DCF3-F106-4309-890B-28CCC886A578}">
      <dgm:prSet/>
      <dgm:spPr/>
      <dgm:t>
        <a:bodyPr/>
        <a:lstStyle/>
        <a:p>
          <a:endParaRPr lang="en-US"/>
        </a:p>
      </dgm:t>
    </dgm:pt>
    <dgm:pt modelId="{61F740E2-B0CA-4556-83E6-55FB1162C023}">
      <dgm:prSet phldrT="[Text]" custT="1"/>
      <dgm:spPr/>
      <dgm:t>
        <a:bodyPr/>
        <a:lstStyle/>
        <a:p>
          <a:pPr>
            <a:buFont typeface="Arial" panose="020B0604020202020204" pitchFamily="34" charset="0"/>
            <a:buChar char="•"/>
          </a:pPr>
          <a:r>
            <a:rPr lang="en-US" sz="2800" dirty="0"/>
            <a:t>Murray St. To Causley St.</a:t>
          </a:r>
        </a:p>
      </dgm:t>
    </dgm:pt>
    <dgm:pt modelId="{C66B6A33-CCAD-489C-9CE1-25F16276ABDE}" type="parTrans" cxnId="{26EBE797-54AF-4186-A018-0C3B4FE5E302}">
      <dgm:prSet/>
      <dgm:spPr/>
      <dgm:t>
        <a:bodyPr/>
        <a:lstStyle/>
        <a:p>
          <a:endParaRPr lang="en-US"/>
        </a:p>
      </dgm:t>
    </dgm:pt>
    <dgm:pt modelId="{0E64A5E6-1F62-4CEA-A21B-A878462694AA}" type="sibTrans" cxnId="{26EBE797-54AF-4186-A018-0C3B4FE5E302}">
      <dgm:prSet/>
      <dgm:spPr/>
      <dgm:t>
        <a:bodyPr/>
        <a:lstStyle/>
        <a:p>
          <a:endParaRPr lang="en-US"/>
        </a:p>
      </dgm:t>
    </dgm:pt>
    <dgm:pt modelId="{5FD44F02-F898-41F4-B273-DD62BA1AED24}">
      <dgm:prSet phldrT="[Text]" custT="1"/>
      <dgm:spPr/>
      <dgm:t>
        <a:bodyPr/>
        <a:lstStyle/>
        <a:p>
          <a:pPr>
            <a:buFont typeface="Arial" panose="020B0604020202020204" pitchFamily="34" charset="0"/>
            <a:buChar char="•"/>
          </a:pPr>
          <a:r>
            <a:rPr lang="en-US" sz="2400" dirty="0"/>
            <a:t>Full Completion in 2025</a:t>
          </a:r>
        </a:p>
      </dgm:t>
    </dgm:pt>
    <dgm:pt modelId="{C33D97B2-B515-4F63-8451-B40B90F0AC2A}" type="parTrans" cxnId="{8AD3A69A-6843-4558-81C6-99098FF3D50C}">
      <dgm:prSet/>
      <dgm:spPr/>
      <dgm:t>
        <a:bodyPr/>
        <a:lstStyle/>
        <a:p>
          <a:endParaRPr lang="en-US"/>
        </a:p>
      </dgm:t>
    </dgm:pt>
    <dgm:pt modelId="{34A8C1A8-4630-4C24-945A-B2A8F360AF06}" type="sibTrans" cxnId="{8AD3A69A-6843-4558-81C6-99098FF3D50C}">
      <dgm:prSet/>
      <dgm:spPr/>
      <dgm:t>
        <a:bodyPr/>
        <a:lstStyle/>
        <a:p>
          <a:endParaRPr lang="en-US"/>
        </a:p>
      </dgm:t>
    </dgm:pt>
    <dgm:pt modelId="{A35F6EFC-A3BF-4DC4-9A78-A5463953E86F}">
      <dgm:prSet phldrT="[Text]" custT="1"/>
      <dgm:spPr/>
      <dgm:t>
        <a:bodyPr/>
        <a:lstStyle/>
        <a:p>
          <a:pPr>
            <a:buFont typeface="Arial" panose="020B0604020202020204" pitchFamily="34" charset="0"/>
            <a:buChar char="•"/>
          </a:pPr>
          <a:r>
            <a:rPr lang="en-US" sz="2400" dirty="0"/>
            <a:t>All new underground infrastructure</a:t>
          </a:r>
        </a:p>
      </dgm:t>
    </dgm:pt>
    <dgm:pt modelId="{9FDF763F-2D8E-453F-8962-63CDDFE50162}" type="parTrans" cxnId="{2921F915-180F-4AC6-9684-0C6448548CEC}">
      <dgm:prSet/>
      <dgm:spPr/>
      <dgm:t>
        <a:bodyPr/>
        <a:lstStyle/>
        <a:p>
          <a:endParaRPr lang="en-US"/>
        </a:p>
      </dgm:t>
    </dgm:pt>
    <dgm:pt modelId="{DC688C0A-EC54-46FF-B8A4-91C0CA72C308}" type="sibTrans" cxnId="{2921F915-180F-4AC6-9684-0C6448548CEC}">
      <dgm:prSet/>
      <dgm:spPr/>
      <dgm:t>
        <a:bodyPr/>
        <a:lstStyle/>
        <a:p>
          <a:endParaRPr lang="en-US"/>
        </a:p>
      </dgm:t>
    </dgm:pt>
    <dgm:pt modelId="{4C6CC067-1F9B-4223-9FD4-A2772C45F4ED}">
      <dgm:prSet phldrT="[Text]" custT="1"/>
      <dgm:spPr/>
      <dgm:t>
        <a:bodyPr/>
        <a:lstStyle/>
        <a:p>
          <a:pPr>
            <a:buFont typeface="Arial" panose="020B0604020202020204" pitchFamily="34" charset="0"/>
            <a:buChar char="•"/>
          </a:pPr>
          <a:r>
            <a:rPr lang="en-US" sz="2400" dirty="0"/>
            <a:t>All new underground infrastructure</a:t>
          </a:r>
        </a:p>
      </dgm:t>
    </dgm:pt>
    <dgm:pt modelId="{B4875AAA-B396-427D-A57D-ABF77A40CF29}" type="parTrans" cxnId="{A4A699E5-0FB3-4CD4-83C4-337BE26719AD}">
      <dgm:prSet/>
      <dgm:spPr/>
      <dgm:t>
        <a:bodyPr/>
        <a:lstStyle/>
        <a:p>
          <a:endParaRPr lang="en-US"/>
        </a:p>
      </dgm:t>
    </dgm:pt>
    <dgm:pt modelId="{4D944F66-8103-4558-80E1-F1711D6465CD}" type="sibTrans" cxnId="{A4A699E5-0FB3-4CD4-83C4-337BE26719AD}">
      <dgm:prSet/>
      <dgm:spPr/>
      <dgm:t>
        <a:bodyPr/>
        <a:lstStyle/>
        <a:p>
          <a:endParaRPr lang="en-US"/>
        </a:p>
      </dgm:t>
    </dgm:pt>
    <dgm:pt modelId="{A00C8417-72A5-407F-86A8-C15DF195FCF7}">
      <dgm:prSet phldrT="[Text]" custT="1"/>
      <dgm:spPr/>
      <dgm:t>
        <a:bodyPr/>
        <a:lstStyle/>
        <a:p>
          <a:pPr>
            <a:buFont typeface="Arial" panose="020B0604020202020204" pitchFamily="34" charset="0"/>
            <a:buChar char="•"/>
          </a:pPr>
          <a:r>
            <a:rPr lang="en-US" sz="2400" dirty="0"/>
            <a:t>New asphalt and sidewalks</a:t>
          </a:r>
        </a:p>
      </dgm:t>
    </dgm:pt>
    <dgm:pt modelId="{82167CAF-9BAB-443B-BD3E-4C1F5656F25F}" type="parTrans" cxnId="{B7FC006E-7932-43F5-BECA-D56662DEB605}">
      <dgm:prSet/>
      <dgm:spPr/>
      <dgm:t>
        <a:bodyPr/>
        <a:lstStyle/>
        <a:p>
          <a:endParaRPr lang="en-US"/>
        </a:p>
      </dgm:t>
    </dgm:pt>
    <dgm:pt modelId="{AA42E635-0B6B-48AE-AB1F-D93EF187332A}" type="sibTrans" cxnId="{B7FC006E-7932-43F5-BECA-D56662DEB605}">
      <dgm:prSet/>
      <dgm:spPr/>
      <dgm:t>
        <a:bodyPr/>
        <a:lstStyle/>
        <a:p>
          <a:endParaRPr lang="en-US"/>
        </a:p>
      </dgm:t>
    </dgm:pt>
    <dgm:pt modelId="{8DC82EFD-CD41-4A2C-9536-7417412CE15E}">
      <dgm:prSet phldrT="[Text]" custT="1"/>
      <dgm:spPr/>
      <dgm:t>
        <a:bodyPr/>
        <a:lstStyle/>
        <a:p>
          <a:pPr>
            <a:buFont typeface="Arial" panose="020B0604020202020204" pitchFamily="34" charset="0"/>
            <a:buChar char="•"/>
          </a:pPr>
          <a:r>
            <a:rPr lang="en-US" sz="2400" dirty="0"/>
            <a:t>New asphalt and sidewalks</a:t>
          </a:r>
        </a:p>
      </dgm:t>
    </dgm:pt>
    <dgm:pt modelId="{6AE7216F-D12E-4FC7-9ED1-934BCC249DC7}" type="parTrans" cxnId="{2A73FA0F-0FB9-46F4-9208-A2B0EA10F6BC}">
      <dgm:prSet/>
      <dgm:spPr/>
      <dgm:t>
        <a:bodyPr/>
        <a:lstStyle/>
        <a:p>
          <a:endParaRPr lang="en-US"/>
        </a:p>
      </dgm:t>
    </dgm:pt>
    <dgm:pt modelId="{FBBED848-9593-47F3-A1F7-79EB12822FA3}" type="sibTrans" cxnId="{2A73FA0F-0FB9-46F4-9208-A2B0EA10F6BC}">
      <dgm:prSet/>
      <dgm:spPr/>
      <dgm:t>
        <a:bodyPr/>
        <a:lstStyle/>
        <a:p>
          <a:endParaRPr lang="en-US"/>
        </a:p>
      </dgm:t>
    </dgm:pt>
    <dgm:pt modelId="{DC77D8B0-FD1E-49E6-A9D8-90CB1C70741B}">
      <dgm:prSet phldrT="[Text]" custT="1"/>
      <dgm:spPr/>
      <dgm:t>
        <a:bodyPr/>
        <a:lstStyle/>
        <a:p>
          <a:pPr>
            <a:buFont typeface="Arial" panose="020B0604020202020204" pitchFamily="34" charset="0"/>
            <a:buChar char="•"/>
          </a:pPr>
          <a:r>
            <a:rPr lang="en-US" sz="2400" dirty="0"/>
            <a:t>Installation of new raw water intake</a:t>
          </a:r>
        </a:p>
      </dgm:t>
    </dgm:pt>
    <dgm:pt modelId="{E1AEB3F1-80CF-4472-B550-E161F65E60AF}" type="parTrans" cxnId="{2F661304-F996-487F-86A4-D6ED57A79A82}">
      <dgm:prSet/>
      <dgm:spPr/>
      <dgm:t>
        <a:bodyPr/>
        <a:lstStyle/>
        <a:p>
          <a:endParaRPr lang="en-US"/>
        </a:p>
      </dgm:t>
    </dgm:pt>
    <dgm:pt modelId="{01F3A129-6ACD-498B-BFFB-0BAB7C617748}" type="sibTrans" cxnId="{2F661304-F996-487F-86A4-D6ED57A79A82}">
      <dgm:prSet/>
      <dgm:spPr/>
      <dgm:t>
        <a:bodyPr/>
        <a:lstStyle/>
        <a:p>
          <a:endParaRPr lang="en-US"/>
        </a:p>
      </dgm:t>
    </dgm:pt>
    <dgm:pt modelId="{A5BAA7B5-F11D-4127-B4EA-B9AC551A1EF9}" type="pres">
      <dgm:prSet presAssocID="{EC0F5F3F-F07F-4136-8DD6-2F8A178B0C48}" presName="Name0" presStyleCnt="0">
        <dgm:presLayoutVars>
          <dgm:dir/>
          <dgm:animLvl val="lvl"/>
          <dgm:resizeHandles val="exact"/>
        </dgm:presLayoutVars>
      </dgm:prSet>
      <dgm:spPr/>
    </dgm:pt>
    <dgm:pt modelId="{34DAFE79-0259-482B-A17A-C71F906E1694}" type="pres">
      <dgm:prSet presAssocID="{C3BD8990-6CF4-4740-8AFD-DA75B1989B95}" presName="compositeNode" presStyleCnt="0">
        <dgm:presLayoutVars>
          <dgm:bulletEnabled val="1"/>
        </dgm:presLayoutVars>
      </dgm:prSet>
      <dgm:spPr/>
    </dgm:pt>
    <dgm:pt modelId="{9403190D-E286-4AA3-A1C1-0C9FC208A63E}" type="pres">
      <dgm:prSet presAssocID="{C3BD8990-6CF4-4740-8AFD-DA75B1989B95}" presName="bgRect" presStyleLbl="node1" presStyleIdx="0" presStyleCnt="2" custLinFactNeighborX="-1767" custLinFactNeighborY="405"/>
      <dgm:spPr/>
    </dgm:pt>
    <dgm:pt modelId="{78534FF7-384B-4A9D-8D42-55A12634E0ED}" type="pres">
      <dgm:prSet presAssocID="{C3BD8990-6CF4-4740-8AFD-DA75B1989B95}" presName="parentNode" presStyleLbl="node1" presStyleIdx="0" presStyleCnt="2">
        <dgm:presLayoutVars>
          <dgm:chMax val="0"/>
          <dgm:bulletEnabled val="1"/>
        </dgm:presLayoutVars>
      </dgm:prSet>
      <dgm:spPr/>
    </dgm:pt>
    <dgm:pt modelId="{9612CDF6-7A60-478D-92BF-6CADE43E57AB}" type="pres">
      <dgm:prSet presAssocID="{C3BD8990-6CF4-4740-8AFD-DA75B1989B95}" presName="childNode" presStyleLbl="node1" presStyleIdx="0" presStyleCnt="2">
        <dgm:presLayoutVars>
          <dgm:bulletEnabled val="1"/>
        </dgm:presLayoutVars>
      </dgm:prSet>
      <dgm:spPr/>
    </dgm:pt>
    <dgm:pt modelId="{7E9844EF-4A39-4890-A33B-CD417BA8E46A}" type="pres">
      <dgm:prSet presAssocID="{7D4A398B-06A3-4E60-A305-38ABFF430ABC}" presName="hSp" presStyleCnt="0"/>
      <dgm:spPr/>
    </dgm:pt>
    <dgm:pt modelId="{20D367F9-EF6A-47CF-9BE8-3943D9EDCD57}" type="pres">
      <dgm:prSet presAssocID="{7D4A398B-06A3-4E60-A305-38ABFF430ABC}" presName="vProcSp" presStyleCnt="0"/>
      <dgm:spPr/>
    </dgm:pt>
    <dgm:pt modelId="{A5412064-A8E0-4097-B51B-D5DF6A335DC2}" type="pres">
      <dgm:prSet presAssocID="{7D4A398B-06A3-4E60-A305-38ABFF430ABC}" presName="vSp1" presStyleCnt="0"/>
      <dgm:spPr/>
    </dgm:pt>
    <dgm:pt modelId="{7C1AF7B7-0D69-4C5F-8817-2D9CBAC18B5F}" type="pres">
      <dgm:prSet presAssocID="{7D4A398B-06A3-4E60-A305-38ABFF430ABC}" presName="simulatedConn" presStyleLbl="solidFgAcc1" presStyleIdx="0" presStyleCnt="1"/>
      <dgm:spPr/>
    </dgm:pt>
    <dgm:pt modelId="{F9DA4C6D-71EA-455D-BB71-55F2E6764D08}" type="pres">
      <dgm:prSet presAssocID="{7D4A398B-06A3-4E60-A305-38ABFF430ABC}" presName="vSp2" presStyleCnt="0"/>
      <dgm:spPr/>
    </dgm:pt>
    <dgm:pt modelId="{B570936B-C1A1-42A0-AE45-49D7BAF335DF}" type="pres">
      <dgm:prSet presAssocID="{7D4A398B-06A3-4E60-A305-38ABFF430ABC}" presName="sibTrans" presStyleCnt="0"/>
      <dgm:spPr/>
    </dgm:pt>
    <dgm:pt modelId="{39D8FED8-8DEE-4381-BC14-CB8A8BF924C1}" type="pres">
      <dgm:prSet presAssocID="{D00194B6-B1E2-410E-9289-E838ED675571}" presName="compositeNode" presStyleCnt="0">
        <dgm:presLayoutVars>
          <dgm:bulletEnabled val="1"/>
        </dgm:presLayoutVars>
      </dgm:prSet>
      <dgm:spPr/>
    </dgm:pt>
    <dgm:pt modelId="{BB302AEF-1E1B-4F53-A8A8-D99EA670FC44}" type="pres">
      <dgm:prSet presAssocID="{D00194B6-B1E2-410E-9289-E838ED675571}" presName="bgRect" presStyleLbl="node1" presStyleIdx="1" presStyleCnt="2"/>
      <dgm:spPr/>
    </dgm:pt>
    <dgm:pt modelId="{4C49756B-8F7F-420B-9E70-A283243AB7A9}" type="pres">
      <dgm:prSet presAssocID="{D00194B6-B1E2-410E-9289-E838ED675571}" presName="parentNode" presStyleLbl="node1" presStyleIdx="1" presStyleCnt="2">
        <dgm:presLayoutVars>
          <dgm:chMax val="0"/>
          <dgm:bulletEnabled val="1"/>
        </dgm:presLayoutVars>
      </dgm:prSet>
      <dgm:spPr/>
    </dgm:pt>
    <dgm:pt modelId="{8327312A-D0DA-4BEB-89A7-674949D60C37}" type="pres">
      <dgm:prSet presAssocID="{D00194B6-B1E2-410E-9289-E838ED675571}" presName="childNode" presStyleLbl="node1" presStyleIdx="1" presStyleCnt="2">
        <dgm:presLayoutVars>
          <dgm:bulletEnabled val="1"/>
        </dgm:presLayoutVars>
      </dgm:prSet>
      <dgm:spPr/>
    </dgm:pt>
  </dgm:ptLst>
  <dgm:cxnLst>
    <dgm:cxn modelId="{2F661304-F996-487F-86A4-D6ED57A79A82}" srcId="{61F740E2-B0CA-4556-83E6-55FB1162C023}" destId="{DC77D8B0-FD1E-49E6-A9D8-90CB1C70741B}" srcOrd="1" destOrd="0" parTransId="{E1AEB3F1-80CF-4472-B550-E161F65E60AF}" sibTransId="{01F3A129-6ACD-498B-BFFB-0BAB7C617748}"/>
    <dgm:cxn modelId="{2A73FA0F-0FB9-46F4-9208-A2B0EA10F6BC}" srcId="{5FD44F02-F898-41F4-B273-DD62BA1AED24}" destId="{8DC82EFD-CD41-4A2C-9536-7417412CE15E}" srcOrd="1" destOrd="0" parTransId="{6AE7216F-D12E-4FC7-9ED1-934BCC249DC7}" sibTransId="{FBBED848-9593-47F3-A1F7-79EB12822FA3}"/>
    <dgm:cxn modelId="{A6512610-DBBC-4856-96A8-0CC4929E3765}" type="presOf" srcId="{A35F6EFC-A3BF-4DC4-9A78-A5463953E86F}" destId="{8327312A-D0DA-4BEB-89A7-674949D60C37}" srcOrd="0" destOrd="2" presId="urn:microsoft.com/office/officeart/2005/8/layout/hProcess7"/>
    <dgm:cxn modelId="{D2329111-DE53-4D40-B078-0853ABEB8D4A}" type="presOf" srcId="{EC0F5F3F-F07F-4136-8DD6-2F8A178B0C48}" destId="{A5BAA7B5-F11D-4127-B4EA-B9AC551A1EF9}" srcOrd="0" destOrd="0" presId="urn:microsoft.com/office/officeart/2005/8/layout/hProcess7"/>
    <dgm:cxn modelId="{3D368E15-8D44-49CE-BB71-4A3F97FC2A9C}" srcId="{EC0F5F3F-F07F-4136-8DD6-2F8A178B0C48}" destId="{C3BD8990-6CF4-4740-8AFD-DA75B1989B95}" srcOrd="0" destOrd="0" parTransId="{47718829-5E3E-49D4-A61D-26A23FD38AFD}" sibTransId="{7D4A398B-06A3-4E60-A305-38ABFF430ABC}"/>
    <dgm:cxn modelId="{2921F915-180F-4AC6-9684-0C6448548CEC}" srcId="{5FD44F02-F898-41F4-B273-DD62BA1AED24}" destId="{A35F6EFC-A3BF-4DC4-9A78-A5463953E86F}" srcOrd="0" destOrd="0" parTransId="{9FDF763F-2D8E-453F-8962-63CDDFE50162}" sibTransId="{DC688C0A-EC54-46FF-B8A4-91C0CA72C308}"/>
    <dgm:cxn modelId="{EB479F1D-339F-48D4-9DAF-ADD5A9144A5B}" type="presOf" srcId="{D00194B6-B1E2-410E-9289-E838ED675571}" destId="{BB302AEF-1E1B-4F53-A8A8-D99EA670FC44}" srcOrd="0" destOrd="0" presId="urn:microsoft.com/office/officeart/2005/8/layout/hProcess7"/>
    <dgm:cxn modelId="{6536311E-CE65-4175-B4D3-6D0C41F33038}" type="presOf" srcId="{C3BD8990-6CF4-4740-8AFD-DA75B1989B95}" destId="{9403190D-E286-4AA3-A1C1-0C9FC208A63E}" srcOrd="0" destOrd="0" presId="urn:microsoft.com/office/officeart/2005/8/layout/hProcess7"/>
    <dgm:cxn modelId="{82E7DF28-6966-46AC-B98B-25E278505CA2}" srcId="{C3BD8990-6CF4-4740-8AFD-DA75B1989B95}" destId="{8618D6A4-6D9A-44ED-A2C5-32D48B9DB9C3}" srcOrd="0" destOrd="0" parTransId="{B6D9D969-8A3B-4399-ADA9-D4987E6CE446}" sibTransId="{8CF3DCD9-7AFC-441B-A847-01A4BAB1320F}"/>
    <dgm:cxn modelId="{E5E59F6B-58AE-4213-AD23-6ACE0A2DEBA7}" type="presOf" srcId="{A00C8417-72A5-407F-86A8-C15DF195FCF7}" destId="{9612CDF6-7A60-478D-92BF-6CADE43E57AB}" srcOrd="0" destOrd="3" presId="urn:microsoft.com/office/officeart/2005/8/layout/hProcess7"/>
    <dgm:cxn modelId="{36099B6D-6C8B-4763-B37D-D20005E41A0D}" type="presOf" srcId="{5FD44F02-F898-41F4-B273-DD62BA1AED24}" destId="{8327312A-D0DA-4BEB-89A7-674949D60C37}" srcOrd="0" destOrd="1" presId="urn:microsoft.com/office/officeart/2005/8/layout/hProcess7"/>
    <dgm:cxn modelId="{B7FC006E-7932-43F5-BECA-D56662DEB605}" srcId="{DE7D2A1D-A96C-4824-91EE-2F14082B1FF2}" destId="{A00C8417-72A5-407F-86A8-C15DF195FCF7}" srcOrd="1" destOrd="0" parTransId="{82167CAF-9BAB-443B-BD3E-4C1F5656F25F}" sibTransId="{AA42E635-0B6B-48AE-AB1F-D93EF187332A}"/>
    <dgm:cxn modelId="{FAB07371-8B3C-450A-A02C-9402523CDE84}" type="presOf" srcId="{DE7D2A1D-A96C-4824-91EE-2F14082B1FF2}" destId="{9612CDF6-7A60-478D-92BF-6CADE43E57AB}" srcOrd="0" destOrd="1" presId="urn:microsoft.com/office/officeart/2005/8/layout/hProcess7"/>
    <dgm:cxn modelId="{D628A972-5EFC-4250-AFF6-BE4B5CD9387A}" type="presOf" srcId="{D00194B6-B1E2-410E-9289-E838ED675571}" destId="{4C49756B-8F7F-420B-9E70-A283243AB7A9}" srcOrd="1" destOrd="0" presId="urn:microsoft.com/office/officeart/2005/8/layout/hProcess7"/>
    <dgm:cxn modelId="{ABCD6A80-B16A-409A-88F8-375C908721A8}" type="presOf" srcId="{DC77D8B0-FD1E-49E6-A9D8-90CB1C70741B}" destId="{8327312A-D0DA-4BEB-89A7-674949D60C37}" srcOrd="0" destOrd="4" presId="urn:microsoft.com/office/officeart/2005/8/layout/hProcess7"/>
    <dgm:cxn modelId="{A30E2B8C-A460-4A0E-82A1-EF73F9B9D288}" type="presOf" srcId="{8618D6A4-6D9A-44ED-A2C5-32D48B9DB9C3}" destId="{9612CDF6-7A60-478D-92BF-6CADE43E57AB}" srcOrd="0" destOrd="0" presId="urn:microsoft.com/office/officeart/2005/8/layout/hProcess7"/>
    <dgm:cxn modelId="{26EBE797-54AF-4186-A018-0C3B4FE5E302}" srcId="{D00194B6-B1E2-410E-9289-E838ED675571}" destId="{61F740E2-B0CA-4556-83E6-55FB1162C023}" srcOrd="0" destOrd="0" parTransId="{C66B6A33-CCAD-489C-9CE1-25F16276ABDE}" sibTransId="{0E64A5E6-1F62-4CEA-A21B-A878462694AA}"/>
    <dgm:cxn modelId="{8AD3A69A-6843-4558-81C6-99098FF3D50C}" srcId="{61F740E2-B0CA-4556-83E6-55FB1162C023}" destId="{5FD44F02-F898-41F4-B273-DD62BA1AED24}" srcOrd="0" destOrd="0" parTransId="{C33D97B2-B515-4F63-8451-B40B90F0AC2A}" sibTransId="{34A8C1A8-4630-4C24-945A-B2A8F360AF06}"/>
    <dgm:cxn modelId="{3FFAB4AF-768D-4E38-A7F8-5A075C800950}" type="presOf" srcId="{8DC82EFD-CD41-4A2C-9536-7417412CE15E}" destId="{8327312A-D0DA-4BEB-89A7-674949D60C37}" srcOrd="0" destOrd="3" presId="urn:microsoft.com/office/officeart/2005/8/layout/hProcess7"/>
    <dgm:cxn modelId="{6267A5B4-7B2D-4390-A1A8-AAB3915F4EB6}" type="presOf" srcId="{61F740E2-B0CA-4556-83E6-55FB1162C023}" destId="{8327312A-D0DA-4BEB-89A7-674949D60C37}" srcOrd="0" destOrd="0" presId="urn:microsoft.com/office/officeart/2005/8/layout/hProcess7"/>
    <dgm:cxn modelId="{70520CCF-82DA-43F8-B363-AC8C87DBB0DE}" srcId="{8618D6A4-6D9A-44ED-A2C5-32D48B9DB9C3}" destId="{DE7D2A1D-A96C-4824-91EE-2F14082B1FF2}" srcOrd="0" destOrd="0" parTransId="{7D3658A5-DB0A-44A0-8705-90B6DAE395B2}" sibTransId="{6AE35F39-3A27-477F-AAF5-D3E0C31CDB97}"/>
    <dgm:cxn modelId="{30E4CBE3-9717-4529-91A1-5176CF287D86}" type="presOf" srcId="{C3BD8990-6CF4-4740-8AFD-DA75B1989B95}" destId="{78534FF7-384B-4A9D-8D42-55A12634E0ED}" srcOrd="1" destOrd="0" presId="urn:microsoft.com/office/officeart/2005/8/layout/hProcess7"/>
    <dgm:cxn modelId="{A4A699E5-0FB3-4CD4-83C4-337BE26719AD}" srcId="{DE7D2A1D-A96C-4824-91EE-2F14082B1FF2}" destId="{4C6CC067-1F9B-4223-9FD4-A2772C45F4ED}" srcOrd="0" destOrd="0" parTransId="{B4875AAA-B396-427D-A57D-ABF77A40CF29}" sibTransId="{4D944F66-8103-4558-80E1-F1711D6465CD}"/>
    <dgm:cxn modelId="{0DFBA3E7-FBF3-486C-BA93-842FF6B8FB59}" type="presOf" srcId="{4C6CC067-1F9B-4223-9FD4-A2772C45F4ED}" destId="{9612CDF6-7A60-478D-92BF-6CADE43E57AB}" srcOrd="0" destOrd="2" presId="urn:microsoft.com/office/officeart/2005/8/layout/hProcess7"/>
    <dgm:cxn modelId="{5525DCF3-F106-4309-890B-28CCC886A578}" srcId="{EC0F5F3F-F07F-4136-8DD6-2F8A178B0C48}" destId="{D00194B6-B1E2-410E-9289-E838ED675571}" srcOrd="1" destOrd="0" parTransId="{45732560-6CBD-4A09-B79E-1D338503FDF0}" sibTransId="{407A34A2-D32F-4388-BABF-EBC19F57D89A}"/>
    <dgm:cxn modelId="{7D8627BA-7BA5-4800-9352-228C91E75D9A}" type="presParOf" srcId="{A5BAA7B5-F11D-4127-B4EA-B9AC551A1EF9}" destId="{34DAFE79-0259-482B-A17A-C71F906E1694}" srcOrd="0" destOrd="0" presId="urn:microsoft.com/office/officeart/2005/8/layout/hProcess7"/>
    <dgm:cxn modelId="{D17AC336-AFA4-49C5-82D7-BD2E5598D5AC}" type="presParOf" srcId="{34DAFE79-0259-482B-A17A-C71F906E1694}" destId="{9403190D-E286-4AA3-A1C1-0C9FC208A63E}" srcOrd="0" destOrd="0" presId="urn:microsoft.com/office/officeart/2005/8/layout/hProcess7"/>
    <dgm:cxn modelId="{36121CFF-6664-4B67-BEB4-7FBFC2EA4CD9}" type="presParOf" srcId="{34DAFE79-0259-482B-A17A-C71F906E1694}" destId="{78534FF7-384B-4A9D-8D42-55A12634E0ED}" srcOrd="1" destOrd="0" presId="urn:microsoft.com/office/officeart/2005/8/layout/hProcess7"/>
    <dgm:cxn modelId="{D5C14E2B-1F76-4830-BA25-06419393D247}" type="presParOf" srcId="{34DAFE79-0259-482B-A17A-C71F906E1694}" destId="{9612CDF6-7A60-478D-92BF-6CADE43E57AB}" srcOrd="2" destOrd="0" presId="urn:microsoft.com/office/officeart/2005/8/layout/hProcess7"/>
    <dgm:cxn modelId="{63BB5ED1-F52A-4D21-BD47-C698143700D6}" type="presParOf" srcId="{A5BAA7B5-F11D-4127-B4EA-B9AC551A1EF9}" destId="{7E9844EF-4A39-4890-A33B-CD417BA8E46A}" srcOrd="1" destOrd="0" presId="urn:microsoft.com/office/officeart/2005/8/layout/hProcess7"/>
    <dgm:cxn modelId="{638DB51D-B7E7-4514-A9C6-6782523B5719}" type="presParOf" srcId="{A5BAA7B5-F11D-4127-B4EA-B9AC551A1EF9}" destId="{20D367F9-EF6A-47CF-9BE8-3943D9EDCD57}" srcOrd="2" destOrd="0" presId="urn:microsoft.com/office/officeart/2005/8/layout/hProcess7"/>
    <dgm:cxn modelId="{125BD11E-6740-49F9-AB25-CCAB819DB758}" type="presParOf" srcId="{20D367F9-EF6A-47CF-9BE8-3943D9EDCD57}" destId="{A5412064-A8E0-4097-B51B-D5DF6A335DC2}" srcOrd="0" destOrd="0" presId="urn:microsoft.com/office/officeart/2005/8/layout/hProcess7"/>
    <dgm:cxn modelId="{C504F749-9177-4D5F-80D4-63CE38C3A58F}" type="presParOf" srcId="{20D367F9-EF6A-47CF-9BE8-3943D9EDCD57}" destId="{7C1AF7B7-0D69-4C5F-8817-2D9CBAC18B5F}" srcOrd="1" destOrd="0" presId="urn:microsoft.com/office/officeart/2005/8/layout/hProcess7"/>
    <dgm:cxn modelId="{F163D435-912B-43E3-A7AD-304A87E3D08F}" type="presParOf" srcId="{20D367F9-EF6A-47CF-9BE8-3943D9EDCD57}" destId="{F9DA4C6D-71EA-455D-BB71-55F2E6764D08}" srcOrd="2" destOrd="0" presId="urn:microsoft.com/office/officeart/2005/8/layout/hProcess7"/>
    <dgm:cxn modelId="{B49400BE-5B50-4AF8-A1A2-E7E93838992C}" type="presParOf" srcId="{A5BAA7B5-F11D-4127-B4EA-B9AC551A1EF9}" destId="{B570936B-C1A1-42A0-AE45-49D7BAF335DF}" srcOrd="3" destOrd="0" presId="urn:microsoft.com/office/officeart/2005/8/layout/hProcess7"/>
    <dgm:cxn modelId="{F336413B-468A-4330-8517-4FC96A444C72}" type="presParOf" srcId="{A5BAA7B5-F11D-4127-B4EA-B9AC551A1EF9}" destId="{39D8FED8-8DEE-4381-BC14-CB8A8BF924C1}" srcOrd="4" destOrd="0" presId="urn:microsoft.com/office/officeart/2005/8/layout/hProcess7"/>
    <dgm:cxn modelId="{790CEFFE-EAE4-4870-805D-ADBE5029AF91}" type="presParOf" srcId="{39D8FED8-8DEE-4381-BC14-CB8A8BF924C1}" destId="{BB302AEF-1E1B-4F53-A8A8-D99EA670FC44}" srcOrd="0" destOrd="0" presId="urn:microsoft.com/office/officeart/2005/8/layout/hProcess7"/>
    <dgm:cxn modelId="{4D1A2877-1FD2-4E85-B113-2D706F7C3E14}" type="presParOf" srcId="{39D8FED8-8DEE-4381-BC14-CB8A8BF924C1}" destId="{4C49756B-8F7F-420B-9E70-A283243AB7A9}" srcOrd="1" destOrd="0" presId="urn:microsoft.com/office/officeart/2005/8/layout/hProcess7"/>
    <dgm:cxn modelId="{4942BC5D-6B9D-4DA4-8109-B447E15B767A}" type="presParOf" srcId="{39D8FED8-8DEE-4381-BC14-CB8A8BF924C1}" destId="{8327312A-D0DA-4BEB-89A7-674949D60C3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3190D-E286-4AA3-A1C1-0C9FC208A63E}">
      <dsp:nvSpPr>
        <dsp:cNvPr id="0" name=""/>
        <dsp:cNvSpPr/>
      </dsp:nvSpPr>
      <dsp:spPr>
        <a:xfrm>
          <a:off x="0" y="0"/>
          <a:ext cx="4922080" cy="3511627"/>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5740" rIns="266700" bIns="0" numCol="1" spcCol="1270" anchor="t" anchorCtr="0">
          <a:noAutofit/>
        </a:bodyPr>
        <a:lstStyle/>
        <a:p>
          <a:pPr marL="0" lvl="0" indent="0" algn="r" defTabSz="2667000">
            <a:lnSpc>
              <a:spcPct val="90000"/>
            </a:lnSpc>
            <a:spcBef>
              <a:spcPct val="0"/>
            </a:spcBef>
            <a:spcAft>
              <a:spcPct val="35000"/>
            </a:spcAft>
            <a:buNone/>
          </a:pPr>
          <a:r>
            <a:rPr lang="en-US" sz="6000" kern="1200" dirty="0"/>
            <a:t>2024</a:t>
          </a:r>
        </a:p>
      </dsp:txBody>
      <dsp:txXfrm rot="16200000">
        <a:off x="-947558" y="947558"/>
        <a:ext cx="2879534" cy="984416"/>
      </dsp:txXfrm>
    </dsp:sp>
    <dsp:sp modelId="{9612CDF6-7A60-478D-92BF-6CADE43E57AB}">
      <dsp:nvSpPr>
        <dsp:cNvPr id="0" name=""/>
        <dsp:cNvSpPr/>
      </dsp:nvSpPr>
      <dsp:spPr>
        <a:xfrm>
          <a:off x="984416" y="0"/>
          <a:ext cx="3666950" cy="35116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Woodward Ave to Murray St.</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Full completion in 2024</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dirty="0"/>
            <a:t>All new underground infrastructure</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dirty="0"/>
            <a:t>New asphalt and sidewalks</a:t>
          </a:r>
        </a:p>
      </dsp:txBody>
      <dsp:txXfrm>
        <a:off x="984416" y="0"/>
        <a:ext cx="3666950" cy="3511627"/>
      </dsp:txXfrm>
    </dsp:sp>
    <dsp:sp modelId="{BB302AEF-1E1B-4F53-A8A8-D99EA670FC44}">
      <dsp:nvSpPr>
        <dsp:cNvPr id="0" name=""/>
        <dsp:cNvSpPr/>
      </dsp:nvSpPr>
      <dsp:spPr>
        <a:xfrm>
          <a:off x="5096286" y="0"/>
          <a:ext cx="4922080" cy="3511627"/>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5740" rIns="266700" bIns="0" numCol="1" spcCol="1270" anchor="t" anchorCtr="0">
          <a:noAutofit/>
        </a:bodyPr>
        <a:lstStyle/>
        <a:p>
          <a:pPr marL="0" lvl="0" indent="0" algn="r" defTabSz="2667000">
            <a:lnSpc>
              <a:spcPct val="90000"/>
            </a:lnSpc>
            <a:spcBef>
              <a:spcPct val="0"/>
            </a:spcBef>
            <a:spcAft>
              <a:spcPct val="35000"/>
            </a:spcAft>
            <a:buFont typeface="Arial" panose="020B0604020202020204" pitchFamily="34" charset="0"/>
            <a:buNone/>
          </a:pPr>
          <a:r>
            <a:rPr lang="en-US" sz="6000" kern="1200" dirty="0"/>
            <a:t>2025</a:t>
          </a:r>
        </a:p>
      </dsp:txBody>
      <dsp:txXfrm rot="16200000">
        <a:off x="4148727" y="947558"/>
        <a:ext cx="2879534" cy="984416"/>
      </dsp:txXfrm>
    </dsp:sp>
    <dsp:sp modelId="{7C1AF7B7-0D69-4C5F-8817-2D9CBAC18B5F}">
      <dsp:nvSpPr>
        <dsp:cNvPr id="0" name=""/>
        <dsp:cNvSpPr/>
      </dsp:nvSpPr>
      <dsp:spPr>
        <a:xfrm rot="5400000">
          <a:off x="4862927" y="2640481"/>
          <a:ext cx="515937" cy="73831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7312A-D0DA-4BEB-89A7-674949D60C37}">
      <dsp:nvSpPr>
        <dsp:cNvPr id="0" name=""/>
        <dsp:cNvSpPr/>
      </dsp:nvSpPr>
      <dsp:spPr>
        <a:xfrm>
          <a:off x="6080702" y="0"/>
          <a:ext cx="3666950" cy="351162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Murray St. To Causley St.</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Full Completion in 2025</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dirty="0"/>
            <a:t>All new underground infrastructure</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dirty="0"/>
            <a:t>New asphalt and sidewalks</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Installation of new raw water intake</a:t>
          </a:r>
        </a:p>
      </dsp:txBody>
      <dsp:txXfrm>
        <a:off x="6080702" y="0"/>
        <a:ext cx="3666950" cy="35116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7/17/2024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7/17/2024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has been awarded to JI Enterprises and is about to begin construction.  The purpose of this initial consultation meeting was to inform residents of the project and obtain feedback related to the design of the project and the mitigation of project impacts.  This pre-construction meeting is to communicate the design of the project to the public and residents, as well as discuss impacts of the project and mitigation measures.  As always we are seeking feedback from the community so we can serve the needs of our residents as effectively as possible.</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a:t>
            </a:fld>
            <a:endParaRPr lang="en-US" noProof="0" dirty="0"/>
          </a:p>
        </p:txBody>
      </p:sp>
    </p:spTree>
    <p:extLst>
      <p:ext uri="{BB962C8B-B14F-4D97-AF65-F5344CB8AC3E}">
        <p14:creationId xmlns:p14="http://schemas.microsoft.com/office/powerpoint/2010/main" val="167983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What you see here is the draft plans for the connection of the raw water main on Huron Ave to the intake in lake Huron. The raw water intake line will tie into a LLPS, the entire project is projected to be completed in 2025.</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10</a:t>
            </a:fld>
            <a:endParaRPr lang="en-US" noProof="0" dirty="0"/>
          </a:p>
        </p:txBody>
      </p:sp>
    </p:spTree>
    <p:extLst>
      <p:ext uri="{BB962C8B-B14F-4D97-AF65-F5344CB8AC3E}">
        <p14:creationId xmlns:p14="http://schemas.microsoft.com/office/powerpoint/2010/main" val="392204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design review meeting was held on April 16</a:t>
            </a:r>
            <a:r>
              <a:rPr lang="en-US" baseline="30000" dirty="0"/>
              <a:t>th</a:t>
            </a:r>
            <a:r>
              <a:rPr lang="en-US" dirty="0"/>
              <a:t>.  We reviewed the proposed new road design with residents of the community to answer their questions and address their concerns.  The Q&amp;A from this meeting is posted on the Huron Ave information page on the Town’s website.  You can also submit questions and concerns through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2657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Town of Blind River will work with local residents and stakeholders to minimize the impacts of the project as much as possible.  Your feedback at the end of the presentation is encouraged.</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12</a:t>
            </a:fld>
            <a:endParaRPr lang="en-US" noProof="0" dirty="0"/>
          </a:p>
        </p:txBody>
      </p:sp>
    </p:spTree>
    <p:extLst>
      <p:ext uri="{BB962C8B-B14F-4D97-AF65-F5344CB8AC3E}">
        <p14:creationId xmlns:p14="http://schemas.microsoft.com/office/powerpoint/2010/main" val="319215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Residents will only experience a temporary loss of water service during the short period required for connecting and disconnecting to the temporary water main.</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13</a:t>
            </a:fld>
            <a:endParaRPr lang="en-US" noProof="0" dirty="0"/>
          </a:p>
        </p:txBody>
      </p:sp>
    </p:spTree>
    <p:extLst>
      <p:ext uri="{BB962C8B-B14F-4D97-AF65-F5344CB8AC3E}">
        <p14:creationId xmlns:p14="http://schemas.microsoft.com/office/powerpoint/2010/main" val="1087613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work will reconcile sewer system issues that we have started increase in frequency this past year.</a:t>
            </a:r>
          </a:p>
          <a:p>
            <a:pPr marL="171450" indent="-171450">
              <a:buFont typeface="Arial" panose="020B0604020202020204" pitchFamily="34" charset="0"/>
              <a:buChar char="•"/>
            </a:pPr>
            <a:r>
              <a:rPr lang="en-US" dirty="0"/>
              <a:t>Residence will be connected to temporary sewer service prior be being switch to the new sewer main and will not experience disruption of service.</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14</a:t>
            </a:fld>
            <a:endParaRPr lang="en-US" noProof="0" dirty="0"/>
          </a:p>
        </p:txBody>
      </p:sp>
    </p:spTree>
    <p:extLst>
      <p:ext uri="{BB962C8B-B14F-4D97-AF65-F5344CB8AC3E}">
        <p14:creationId xmlns:p14="http://schemas.microsoft.com/office/powerpoint/2010/main" val="1242615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These stakeholders include but are not limited to: schools, school bus providers, fire, ambulance and OPP.</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15</a:t>
            </a:fld>
            <a:endParaRPr lang="en-US" noProof="0" dirty="0"/>
          </a:p>
        </p:txBody>
      </p:sp>
    </p:spTree>
    <p:extLst>
      <p:ext uri="{BB962C8B-B14F-4D97-AF65-F5344CB8AC3E}">
        <p14:creationId xmlns:p14="http://schemas.microsoft.com/office/powerpoint/2010/main" val="1846356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16</a:t>
            </a:fld>
            <a:endParaRPr lang="en-US" noProof="0" dirty="0"/>
          </a:p>
        </p:txBody>
      </p:sp>
    </p:spTree>
    <p:extLst>
      <p:ext uri="{BB962C8B-B14F-4D97-AF65-F5344CB8AC3E}">
        <p14:creationId xmlns:p14="http://schemas.microsoft.com/office/powerpoint/2010/main" val="146975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your residence is affected in the current phase of work.</a:t>
            </a:r>
          </a:p>
          <a:p>
            <a:pPr marL="171450" indent="-171450">
              <a:buFont typeface="Arial" panose="020B0604020202020204" pitchFamily="34" charset="0"/>
              <a:buChar char="•"/>
            </a:pPr>
            <a:r>
              <a:rPr lang="en-US" dirty="0"/>
              <a:t>Resident</a:t>
            </a:r>
            <a:r>
              <a:rPr lang="en-US" baseline="0" dirty="0"/>
              <a:t>s are instructed to place their receptacles curbside as they normally would</a:t>
            </a:r>
          </a:p>
          <a:p>
            <a:pPr marL="171450" indent="-171450">
              <a:buFont typeface="Arial" panose="020B0604020202020204" pitchFamily="34" charset="0"/>
              <a:buChar char="•"/>
            </a:pPr>
            <a:r>
              <a:rPr lang="en-US" baseline="0" dirty="0"/>
              <a:t>Contractor will pick up the receptacles and move them to the edge of the roadwork for pick up</a:t>
            </a:r>
          </a:p>
          <a:p>
            <a:pPr marL="171450" indent="-171450">
              <a:buFont typeface="Arial" panose="020B0604020202020204" pitchFamily="34" charset="0"/>
              <a:buChar char="•"/>
            </a:pPr>
            <a:r>
              <a:rPr lang="en-US" baseline="0" dirty="0"/>
              <a:t>Please label your cans and bins for easy return</a:t>
            </a: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17</a:t>
            </a:fld>
            <a:endParaRPr lang="en-US" noProof="0" dirty="0"/>
          </a:p>
        </p:txBody>
      </p:sp>
    </p:spTree>
    <p:extLst>
      <p:ext uri="{BB962C8B-B14F-4D97-AF65-F5344CB8AC3E}">
        <p14:creationId xmlns:p14="http://schemas.microsoft.com/office/powerpoint/2010/main" val="2038661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18</a:t>
            </a:fld>
            <a:endParaRPr lang="en-US" noProof="0" dirty="0"/>
          </a:p>
        </p:txBody>
      </p:sp>
    </p:spTree>
    <p:extLst>
      <p:ext uri="{BB962C8B-B14F-4D97-AF65-F5344CB8AC3E}">
        <p14:creationId xmlns:p14="http://schemas.microsoft.com/office/powerpoint/2010/main" val="3757164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understand this will be a significant disruption but we ask residents to be patient for the long-term benefit this will provide.</a:t>
            </a:r>
          </a:p>
          <a:p>
            <a:pPr marL="171450" indent="-171450">
              <a:buFont typeface="Arial" panose="020B0604020202020204" pitchFamily="34" charset="0"/>
              <a:buChar char="•"/>
            </a:pPr>
            <a:r>
              <a:rPr lang="en-US" dirty="0"/>
              <a:t>Don’t forget however, not only will this project enhance the aesthetic appeal of your street, but it will also improve safety and accessibility for all.</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19</a:t>
            </a:fld>
            <a:endParaRPr lang="en-US" noProof="0" dirty="0"/>
          </a:p>
        </p:txBody>
      </p:sp>
    </p:spTree>
    <p:extLst>
      <p:ext uri="{BB962C8B-B14F-4D97-AF65-F5344CB8AC3E}">
        <p14:creationId xmlns:p14="http://schemas.microsoft.com/office/powerpoint/2010/main" val="84977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 yourself why Huron Ave and Why are we doing it now.  If you’ve driven it previously, you might not be asking that question.</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2</a:t>
            </a:fld>
            <a:endParaRPr lang="en-US" noProof="0" dirty="0"/>
          </a:p>
        </p:txBody>
      </p:sp>
    </p:spTree>
    <p:extLst>
      <p:ext uri="{BB962C8B-B14F-4D97-AF65-F5344CB8AC3E}">
        <p14:creationId xmlns:p14="http://schemas.microsoft.com/office/powerpoint/2010/main" val="1967796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Asphalt Road</a:t>
            </a:r>
          </a:p>
          <a:p>
            <a:pPr marL="171450" indent="-171450">
              <a:buFont typeface="Arial" panose="020B0604020202020204" pitchFamily="34" charset="0"/>
              <a:buChar char="•"/>
            </a:pPr>
            <a:r>
              <a:rPr lang="en-US" dirty="0"/>
              <a:t>Narrowed roadway reduces speeds while maintaining the same through traffic</a:t>
            </a:r>
          </a:p>
          <a:p>
            <a:pPr marL="171450" indent="-171450">
              <a:buFont typeface="Arial" panose="020B0604020202020204" pitchFamily="34" charset="0"/>
              <a:buChar char="•"/>
            </a:pPr>
            <a:r>
              <a:rPr lang="en-US" dirty="0"/>
              <a:t>Reduced maintenance costs across the board, resulting in more sustainable infrastructure</a:t>
            </a:r>
          </a:p>
          <a:p>
            <a:pPr marL="0" indent="0">
              <a:buFont typeface="Arial" panose="020B0604020202020204" pitchFamily="34" charset="0"/>
              <a:buNone/>
            </a:pPr>
            <a:r>
              <a:rPr lang="en-US" dirty="0"/>
              <a:t>New Sidewalks</a:t>
            </a:r>
          </a:p>
          <a:p>
            <a:pPr marL="171450" indent="-171450">
              <a:buFont typeface="Arial" panose="020B0604020202020204" pitchFamily="34" charset="0"/>
              <a:buChar char="•"/>
            </a:pPr>
            <a:r>
              <a:rPr lang="en-US" dirty="0"/>
              <a:t>New sidewalks are being installed which will be the full width required for accessibility</a:t>
            </a:r>
          </a:p>
          <a:p>
            <a:pPr marL="171450" indent="-171450">
              <a:buFont typeface="Arial" panose="020B0604020202020204" pitchFamily="34" charset="0"/>
              <a:buChar char="•"/>
            </a:pPr>
            <a:r>
              <a:rPr lang="en-US" dirty="0"/>
              <a:t>In conjunction with rolling(mountable) curbs this creates a barrier free transition from roadway to sidewalk</a:t>
            </a:r>
          </a:p>
          <a:p>
            <a:pPr marL="171450" indent="-171450">
              <a:buFont typeface="Arial" panose="020B0604020202020204" pitchFamily="34" charset="0"/>
              <a:buChar char="•"/>
            </a:pPr>
            <a:r>
              <a:rPr lang="en-US" dirty="0"/>
              <a:t>Improves pedestrian safety</a:t>
            </a:r>
          </a:p>
          <a:p>
            <a:pPr marL="0" indent="0">
              <a:buFont typeface="Arial" panose="020B0604020202020204" pitchFamily="34" charset="0"/>
              <a:buNone/>
            </a:pPr>
            <a:r>
              <a:rPr lang="en-US" dirty="0"/>
              <a:t>Pedestrian Crossing</a:t>
            </a:r>
          </a:p>
          <a:p>
            <a:pPr marL="171450" indent="-171450">
              <a:buFont typeface="Arial" panose="020B0604020202020204" pitchFamily="34" charset="0"/>
              <a:buChar char="•"/>
            </a:pPr>
            <a:r>
              <a:rPr lang="en-US" dirty="0"/>
              <a:t>A signalized pedestrian crossing will be introduced which further aid in reducing speeds on this road and improving safety for pedestrians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20</a:t>
            </a:fld>
            <a:endParaRPr lang="en-US" noProof="0" dirty="0"/>
          </a:p>
        </p:txBody>
      </p:sp>
    </p:spTree>
    <p:extLst>
      <p:ext uri="{BB962C8B-B14F-4D97-AF65-F5344CB8AC3E}">
        <p14:creationId xmlns:p14="http://schemas.microsoft.com/office/powerpoint/2010/main" val="70040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Curbs</a:t>
            </a:r>
          </a:p>
          <a:p>
            <a:pPr marL="171450" indent="-171450">
              <a:buFont typeface="Arial" panose="020B0604020202020204" pitchFamily="34" charset="0"/>
              <a:buChar char="•"/>
            </a:pPr>
            <a:r>
              <a:rPr lang="en-US" dirty="0"/>
              <a:t>In conjunction with rolling(mountable) curbs this creates a barrier free transition from roadway to sidewalk</a:t>
            </a:r>
          </a:p>
          <a:p>
            <a:pPr marL="0" indent="0">
              <a:buFont typeface="Arial" panose="020B0604020202020204" pitchFamily="34" charset="0"/>
              <a:buNone/>
            </a:pPr>
            <a:r>
              <a:rPr lang="en-US" dirty="0"/>
              <a:t>New Underground Services</a:t>
            </a:r>
          </a:p>
          <a:p>
            <a:pPr marL="171450" indent="-171450">
              <a:buFont typeface="Arial" panose="020B0604020202020204" pitchFamily="34" charset="0"/>
              <a:buChar char="•"/>
            </a:pPr>
            <a:r>
              <a:rPr lang="en-US" dirty="0"/>
              <a:t>These will address current sewer failure issues</a:t>
            </a:r>
          </a:p>
          <a:p>
            <a:pPr marL="171450" indent="-171450">
              <a:buFont typeface="Arial" panose="020B0604020202020204" pitchFamily="34" charset="0"/>
              <a:buChar char="•"/>
            </a:pPr>
            <a:r>
              <a:rPr lang="en-US" dirty="0"/>
              <a:t>Correct issues with services running across private property</a:t>
            </a:r>
          </a:p>
          <a:p>
            <a:pPr marL="171450" indent="-171450">
              <a:buFont typeface="Arial" panose="020B0604020202020204" pitchFamily="34" charset="0"/>
              <a:buChar char="•"/>
            </a:pPr>
            <a:r>
              <a:rPr lang="en-US" dirty="0"/>
              <a:t>Loop the waster system from Murray to Causley to improve flow</a:t>
            </a:r>
          </a:p>
          <a:p>
            <a:pPr marL="171450" indent="-171450">
              <a:buFont typeface="Arial" panose="020B0604020202020204" pitchFamily="34" charset="0"/>
              <a:buChar char="•"/>
            </a:pPr>
            <a:r>
              <a:rPr lang="en-US" dirty="0"/>
              <a:t>Provide reliable services to residents for the next 50 years</a:t>
            </a:r>
          </a:p>
          <a:p>
            <a:pPr marL="0" indent="0">
              <a:buFont typeface="Arial" panose="020B0604020202020204" pitchFamily="34" charset="0"/>
              <a:buNone/>
            </a:pPr>
            <a:r>
              <a:rPr lang="en-US" dirty="0"/>
              <a:t>Raw Water Intake Installation</a:t>
            </a:r>
          </a:p>
          <a:p>
            <a:pPr marL="171450" indent="-171450">
              <a:buFont typeface="Arial" panose="020B0604020202020204" pitchFamily="34" charset="0"/>
              <a:buChar char="•"/>
            </a:pPr>
            <a:r>
              <a:rPr lang="en-US" dirty="0"/>
              <a:t>Replacing the intake during this work reduces the overall cost of the project</a:t>
            </a:r>
          </a:p>
          <a:p>
            <a:pPr marL="171450" indent="-171450">
              <a:buFont typeface="Arial" panose="020B0604020202020204" pitchFamily="34" charset="0"/>
              <a:buChar char="•"/>
            </a:pPr>
            <a:r>
              <a:rPr lang="en-US" dirty="0"/>
              <a:t>Switching to the lake will address the capacity issues we are experiencing with our aging well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21</a:t>
            </a:fld>
            <a:endParaRPr lang="en-US" noProof="0" dirty="0"/>
          </a:p>
        </p:txBody>
      </p:sp>
    </p:spTree>
    <p:extLst>
      <p:ext uri="{BB962C8B-B14F-4D97-AF65-F5344CB8AC3E}">
        <p14:creationId xmlns:p14="http://schemas.microsoft.com/office/powerpoint/2010/main" val="85336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D4D4D"/>
                </a:solidFill>
                <a:effectLst/>
                <a:highlight>
                  <a:srgbClr val="FFFFFF"/>
                </a:highlight>
                <a:latin typeface="jaf-facitweb"/>
              </a:rPr>
              <a:t>Wider lanes were once thought to be safer for motorists but studies performed across the globe produce unanimous results with regard to traffic lane width: narrower lanes result in lower speeds and less accidents.</a:t>
            </a:r>
          </a:p>
          <a:p>
            <a:pPr algn="l"/>
            <a:endParaRPr lang="en-US" b="0" i="0" dirty="0">
              <a:solidFill>
                <a:srgbClr val="4D4D4D"/>
              </a:solidFill>
              <a:effectLst/>
              <a:highlight>
                <a:srgbClr val="FFFFFF"/>
              </a:highlight>
              <a:latin typeface="jaf-facitweb"/>
            </a:endParaRPr>
          </a:p>
          <a:p>
            <a:pPr algn="l"/>
            <a:r>
              <a:rPr lang="en-US" b="0" i="0" dirty="0">
                <a:solidFill>
                  <a:srgbClr val="4D4D4D"/>
                </a:solidFill>
                <a:effectLst/>
                <a:highlight>
                  <a:srgbClr val="FFFFFF"/>
                </a:highlight>
                <a:latin typeface="jaf-facitweb"/>
              </a:rPr>
              <a:t>A common misconception is that narrower lanes increase congestion and slow traffic flow but the measured saturation flow rates are similar for lane widths between 10 feet and 12 feet...Therefore, as long as all other geometric and traffic signalization conditions remain constant, there is no measurable decrease in urban street capacity when through lane widths are narrowed up to 10 ft. Appendix A-P, p. A152, Florida Department of Transportation (2007).</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22</a:t>
            </a:fld>
            <a:endParaRPr lang="en-US" noProof="0" dirty="0"/>
          </a:p>
        </p:txBody>
      </p:sp>
    </p:spTree>
    <p:extLst>
      <p:ext uri="{BB962C8B-B14F-4D97-AF65-F5344CB8AC3E}">
        <p14:creationId xmlns:p14="http://schemas.microsoft.com/office/powerpoint/2010/main" val="2593813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At lower speeds the risk of pedestrian death sharply declines further supporting the statement that narrower lanes are safer.  When reconstructing a roadway which is used a main pedestrian route for school-age children the safety of the road was one of our main considerations.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Source: Cities Safer by Design (2015)</a:t>
            </a:r>
          </a:p>
          <a:p>
            <a:pPr marL="0" indent="0">
              <a:buFont typeface="Arial" panose="020B0604020202020204" pitchFamily="34" charset="0"/>
              <a:buNone/>
            </a:pPr>
            <a:endParaRPr lang="en-US" b="0" i="0" dirty="0">
              <a:solidFill>
                <a:srgbClr val="374151"/>
              </a:solidFill>
              <a:effectLst/>
              <a:latin typeface="Söhne"/>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23</a:t>
            </a:fld>
            <a:endParaRPr lang="en-US" noProof="0" dirty="0"/>
          </a:p>
        </p:txBody>
      </p:sp>
    </p:spTree>
    <p:extLst>
      <p:ext uri="{BB962C8B-B14F-4D97-AF65-F5344CB8AC3E}">
        <p14:creationId xmlns:p14="http://schemas.microsoft.com/office/powerpoint/2010/main" val="846530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meeting isn’t the end of the communication between the Town and residents.  </a:t>
            </a:r>
          </a:p>
          <a:p>
            <a:pPr marL="171450" indent="-171450">
              <a:buFont typeface="Arial" panose="020B0604020202020204" pitchFamily="34" charset="0"/>
              <a:buChar char="•"/>
            </a:pPr>
            <a:r>
              <a:rPr lang="en-US" dirty="0"/>
              <a:t>The Q&amp;A and materials from this meeting will be posted to the Huron Ave Project page on the town’s website and accessible to public</a:t>
            </a:r>
          </a:p>
          <a:p>
            <a:pPr marL="171450" indent="-171450">
              <a:buFont typeface="Arial" panose="020B0604020202020204" pitchFamily="34" charset="0"/>
              <a:buChar char="•"/>
            </a:pPr>
            <a:r>
              <a:rPr lang="en-US" dirty="0"/>
              <a:t>Updates will be posted on social media</a:t>
            </a:r>
          </a:p>
          <a:p>
            <a:pPr marL="171450" indent="-171450">
              <a:buFont typeface="Arial" panose="020B0604020202020204" pitchFamily="34" charset="0"/>
              <a:buChar char="•"/>
            </a:pPr>
            <a:r>
              <a:rPr lang="en-US" dirty="0"/>
              <a:t>Consultation will be ongoing with schools, school bus operators and emergency services</a:t>
            </a:r>
          </a:p>
          <a:p>
            <a:pPr marL="171450" indent="-171450">
              <a:buFont typeface="Arial" panose="020B0604020202020204" pitchFamily="34" charset="0"/>
              <a:buChar char="•"/>
            </a:pPr>
            <a:r>
              <a:rPr lang="en-US" dirty="0"/>
              <a:t>The best way to stay up to date is to get registered with </a:t>
            </a:r>
            <a:r>
              <a:rPr lang="en-US" dirty="0" err="1"/>
              <a:t>Voyent</a:t>
            </a:r>
            <a:r>
              <a:rPr lang="en-US" dirty="0"/>
              <a:t> Alert</a:t>
            </a:r>
          </a:p>
          <a:p>
            <a:pPr marL="628650" lvl="1" indent="-171450">
              <a:buFont typeface="Arial" panose="020B0604020202020204" pitchFamily="34" charset="0"/>
              <a:buChar char="•"/>
            </a:pPr>
            <a:r>
              <a:rPr lang="en-US" dirty="0"/>
              <a:t>This app enable real-time notification of urgent information happening in your area via phone, email, text, or through the app – You choose the method you prefer</a:t>
            </a:r>
          </a:p>
          <a:p>
            <a:pPr marL="628650" lvl="1" indent="-171450">
              <a:buFont typeface="Arial" panose="020B0604020202020204" pitchFamily="34" charset="0"/>
              <a:buChar char="•"/>
            </a:pPr>
            <a:r>
              <a:rPr lang="en-US" dirty="0"/>
              <a:t>It also allows you stay up to date with other events taking place in the town – but you choose which categories you are interested in and want to receive information about.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24</a:t>
            </a:fld>
            <a:endParaRPr lang="en-US" noProof="0" dirty="0"/>
          </a:p>
        </p:txBody>
      </p:sp>
    </p:spTree>
    <p:extLst>
      <p:ext uri="{BB962C8B-B14F-4D97-AF65-F5344CB8AC3E}">
        <p14:creationId xmlns:p14="http://schemas.microsoft.com/office/powerpoint/2010/main" val="96604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Remarks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The replacement of the street is an investment in the future of our community.  Upgraded infrastructure can attract new businesses and residents, revitalizing our town and helping to create new opportunities for economic growth. Additionally, the new underground services will reduce the likelihood of service disruptions, meaning you won't have to worry about water, sewer or storm water problems in the future.  So, while the temporary disruptions may be inconvenient, it is important to keep in mind that the long-term benefits of the upgraded infrastructure will be well worth it in the end. </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25</a:t>
            </a:fld>
            <a:endParaRPr lang="en-US" noProof="0" dirty="0"/>
          </a:p>
        </p:txBody>
      </p:sp>
    </p:spTree>
    <p:extLst>
      <p:ext uri="{BB962C8B-B14F-4D97-AF65-F5344CB8AC3E}">
        <p14:creationId xmlns:p14="http://schemas.microsoft.com/office/powerpoint/2010/main" val="7397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project area encompasses the entire length of Huron Ave</a:t>
            </a: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3</a:t>
            </a:fld>
            <a:endParaRPr lang="en-US" noProof="0" dirty="0"/>
          </a:p>
        </p:txBody>
      </p:sp>
    </p:spTree>
    <p:extLst>
      <p:ext uri="{BB962C8B-B14F-4D97-AF65-F5344CB8AC3E}">
        <p14:creationId xmlns:p14="http://schemas.microsoft.com/office/powerpoint/2010/main" val="82902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has been a slight change to the project and it will now be split into two phases of completion</a:t>
            </a:r>
          </a:p>
          <a:p>
            <a:pPr marL="171450" indent="-171450">
              <a:buFont typeface="Arial" panose="020B0604020202020204" pitchFamily="34" charset="0"/>
              <a:buChar char="•"/>
            </a:pPr>
            <a:r>
              <a:rPr lang="en-US" baseline="0" dirty="0"/>
              <a:t>Phase 1 covers the intersection of Woodward to the intersection of Murray 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4</a:t>
            </a:fld>
            <a:endParaRPr lang="en-US" noProof="0" dirty="0"/>
          </a:p>
        </p:txBody>
      </p:sp>
    </p:spTree>
    <p:extLst>
      <p:ext uri="{BB962C8B-B14F-4D97-AF65-F5344CB8AC3E}">
        <p14:creationId xmlns:p14="http://schemas.microsoft.com/office/powerpoint/2010/main" val="85801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Phase 2 will take us to the completion of the project beginning in Spring 2024</a:t>
            </a: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122971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More information related to project phasing and schedule will be made public through the Town of Blind River Website and future Public Consultation Meetings</a:t>
            </a:r>
          </a:p>
        </p:txBody>
      </p:sp>
      <p:sp>
        <p:nvSpPr>
          <p:cNvPr id="4" name="Slide Number Placeholder 3"/>
          <p:cNvSpPr>
            <a:spLocks noGrp="1"/>
          </p:cNvSpPr>
          <p:nvPr>
            <p:ph type="sldNum" sz="quarter" idx="10"/>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201044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7</a:t>
            </a:fld>
            <a:endParaRPr lang="en-US" noProof="0" dirty="0"/>
          </a:p>
        </p:txBody>
      </p:sp>
    </p:spTree>
    <p:extLst>
      <p:ext uri="{BB962C8B-B14F-4D97-AF65-F5344CB8AC3E}">
        <p14:creationId xmlns:p14="http://schemas.microsoft.com/office/powerpoint/2010/main" val="342828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8</a:t>
            </a:fld>
            <a:endParaRPr lang="en-US" noProof="0" dirty="0"/>
          </a:p>
        </p:txBody>
      </p:sp>
    </p:spTree>
    <p:extLst>
      <p:ext uri="{BB962C8B-B14F-4D97-AF65-F5344CB8AC3E}">
        <p14:creationId xmlns:p14="http://schemas.microsoft.com/office/powerpoint/2010/main" val="102261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en-US" noProof="0" smtClean="0"/>
              <a:t>9</a:t>
            </a:fld>
            <a:endParaRPr lang="en-US" noProof="0" dirty="0"/>
          </a:p>
        </p:txBody>
      </p:sp>
    </p:spTree>
    <p:extLst>
      <p:ext uri="{BB962C8B-B14F-4D97-AF65-F5344CB8AC3E}">
        <p14:creationId xmlns:p14="http://schemas.microsoft.com/office/powerpoint/2010/main" val="2592706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pic>
        <p:nvPicPr>
          <p:cNvPr id="1028" name="Picture 4" descr="2014/365/266 Belly on Newly Paved Fossil Creek Road | Flick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09" t="16788" r="5084" b="13074"/>
          <a:stretch/>
        </p:blipFill>
        <p:spPr bwMode="auto">
          <a:xfrm>
            <a:off x="-114301" y="0"/>
            <a:ext cx="12306301" cy="68326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0" y="-1"/>
            <a:ext cx="12192000" cy="6832602"/>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4" name="AutoShape 2" descr="That Black Stuff on the Road? Technically Not Asphalt | HowStuffWorks"/>
          <p:cNvSpPr>
            <a:spLocks noChangeAspect="1" noChangeArrowheads="1"/>
          </p:cNvSpPr>
          <p:nvPr userDrawn="1"/>
        </p:nvSpPr>
        <p:spPr bwMode="auto">
          <a:xfrm>
            <a:off x="155575" y="-769938"/>
            <a:ext cx="2857500"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66819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241181"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2014/365/266 Belly on Newly Paved Fossil Creek Road | Flick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l="3178" t="25279" r="10508" b="10292"/>
          <a:stretch/>
        </p:blipFill>
        <p:spPr bwMode="auto">
          <a:xfrm>
            <a:off x="139700" y="152399"/>
            <a:ext cx="11883519" cy="65532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dirty="0"/>
              <a:t>Town of Blind River – 2024</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sz="6600" dirty="0"/>
              <a:t>New Water Intake &amp; Huron Avenue Reconstruction</a:t>
            </a:r>
            <a:endParaRPr lang="ru-RU" sz="6600"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Public Information Centre</a:t>
            </a:r>
            <a:endParaRPr lang="ru-RU" dirty="0"/>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a:xfrm>
            <a:off x="3963035" y="1782998"/>
            <a:ext cx="4367531" cy="324417"/>
          </a:xfrm>
        </p:spPr>
        <p:txBody>
          <a:bodyPr/>
          <a:lstStyle/>
          <a:p>
            <a:r>
              <a:rPr lang="en-US" dirty="0"/>
              <a:t>2024</a:t>
            </a:r>
            <a:endParaRPr lang="ru-RU" dirty="0"/>
          </a:p>
        </p:txBody>
      </p:sp>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3963035" y="1372019"/>
            <a:ext cx="4367531" cy="324417"/>
          </a:xfrm>
        </p:spPr>
        <p:txBody>
          <a:bodyPr/>
          <a:lstStyle/>
          <a:p>
            <a:r>
              <a:rPr lang="en-US" dirty="0"/>
              <a:t>April</a:t>
            </a:r>
          </a:p>
          <a:p>
            <a:endParaRPr lang="ru-RU" dirty="0"/>
          </a:p>
        </p:txBody>
      </p:sp>
      <p:pic>
        <p:nvPicPr>
          <p:cNvPr id="6" name="!!Picture 5" descr="Blind River Logo"/>
          <p:cNvPicPr>
            <a:picLocks noChangeAspect="1"/>
          </p:cNvPicPr>
          <p:nvPr/>
        </p:nvPicPr>
        <p:blipFill>
          <a:blip r:embed="rId3">
            <a:extLst>
              <a:ext uri="{BEBA8EAE-BF5A-486C-A8C5-ECC9F3942E4B}">
                <a14:imgProps xmlns:a14="http://schemas.microsoft.com/office/drawing/2010/main">
                  <a14:imgLayer r:embed="rId4">
                    <a14:imgEffect>
                      <a14:backgroundRemoval t="24600" b="90300" l="4400" r="97300">
                        <a14:foregroundMark x1="19600" y1="64000" x2="19600" y2="64000"/>
                        <a14:foregroundMark x1="13900" y1="62300" x2="13900" y2="62300"/>
                        <a14:foregroundMark x1="8000" y1="62700" x2="8000" y2="62700"/>
                        <a14:foregroundMark x1="4400" y1="70400" x2="4400" y2="70400"/>
                        <a14:foregroundMark x1="25200" y1="65300" x2="25200" y2="65300"/>
                        <a14:foregroundMark x1="26500" y1="59000" x2="26500" y2="59000"/>
                        <a14:foregroundMark x1="30400" y1="64500" x2="30400" y2="64500"/>
                        <a14:foregroundMark x1="30700" y1="67100" x2="30700" y2="67100"/>
                        <a14:foregroundMark x1="36000" y1="65100" x2="36000" y2="65100"/>
                        <a14:foregroundMark x1="39700" y1="65600" x2="39700" y2="65600"/>
                        <a14:foregroundMark x1="46300" y1="62900" x2="47000" y2="60700"/>
                        <a14:foregroundMark x1="39500" y1="67100" x2="39700" y2="68700"/>
                        <a14:foregroundMark x1="43000" y1="68700" x2="43000" y2="68700"/>
                        <a14:foregroundMark x1="46800" y1="69300" x2="46800" y2="69300"/>
                        <a14:foregroundMark x1="56700" y1="65800" x2="57100" y2="62000"/>
                        <a14:foregroundMark x1="69000" y1="64500" x2="67700" y2="68000"/>
                        <a14:foregroundMark x1="69700" y1="59600" x2="69700" y2="59600"/>
                        <a14:foregroundMark x1="75700" y1="63400" x2="75200" y2="64500"/>
                        <a14:foregroundMark x1="80300" y1="66000" x2="80300" y2="64000"/>
                        <a14:foregroundMark x1="82900" y1="67600" x2="82900" y2="68900"/>
                        <a14:foregroundMark x1="86900" y1="65600" x2="88000" y2="62700"/>
                        <a14:foregroundMark x1="91700" y1="64700" x2="90200" y2="67600"/>
                      </a14:backgroundRemoval>
                    </a14:imgEffect>
                  </a14:imgLayer>
                </a14:imgProps>
              </a:ext>
              <a:ext uri="{28A0092B-C50C-407E-A947-70E740481C1C}">
                <a14:useLocalDpi xmlns:a14="http://schemas.microsoft.com/office/drawing/2010/main" val="0"/>
              </a:ext>
            </a:extLst>
          </a:blip>
          <a:stretch>
            <a:fillRect/>
          </a:stretch>
        </p:blipFill>
        <p:spPr>
          <a:xfrm>
            <a:off x="5066907" y="-218004"/>
            <a:ext cx="2159785" cy="2159785"/>
          </a:xfrm>
          <a:prstGeom prst="rect">
            <a:avLst/>
          </a:prstGeom>
          <a:effectLst>
            <a:glow rad="101600">
              <a:schemeClr val="bg1">
                <a:alpha val="60000"/>
              </a:schemeClr>
            </a:glow>
          </a:effectLst>
        </p:spPr>
      </p:pic>
    </p:spTree>
    <p:extLst>
      <p:ext uri="{BB962C8B-B14F-4D97-AF65-F5344CB8AC3E}">
        <p14:creationId xmlns:p14="http://schemas.microsoft.com/office/powerpoint/2010/main" val="21423163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Pure Huron Project</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Connecting to Future Work</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4"/>
            <a:ext cx="5288963" cy="3278061"/>
          </a:xfrm>
        </p:spPr>
        <p:txBody>
          <a:bodyPr>
            <a:normAutofit/>
          </a:bodyPr>
          <a:lstStyle/>
          <a:p>
            <a:r>
              <a:rPr lang="en-US" sz="2400" dirty="0"/>
              <a:t>Installation of the raw water intake for the new water source from Lake Huron is planned to be completed in 2025 </a:t>
            </a:r>
          </a:p>
          <a:p>
            <a:r>
              <a:rPr lang="en-US" sz="2400" dirty="0"/>
              <a:t>The work to connect the raw water intake is scheduled to be completed in 2025</a:t>
            </a:r>
          </a:p>
          <a:p>
            <a:r>
              <a:rPr lang="en-US" sz="2400" dirty="0"/>
              <a:t>The low lift pumping station is scheduled to begin constructing in 2024 as part of a separate project</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10</a:t>
            </a:fld>
            <a:endParaRPr lang="en-US" dirty="0"/>
          </a:p>
        </p:txBody>
      </p:sp>
      <p:pic>
        <p:nvPicPr>
          <p:cNvPr id="12" name="!!Picture 3" descr="contractor drawing of sidewalk placement">
            <a:extLst>
              <a:ext uri="{FF2B5EF4-FFF2-40B4-BE49-F238E27FC236}">
                <a16:creationId xmlns:a16="http://schemas.microsoft.com/office/drawing/2014/main" id="{0CF2DB23-497B-40A3-8014-2EC9FD7F1763}"/>
              </a:ext>
            </a:extLst>
          </p:cNvPr>
          <p:cNvPicPr>
            <a:picLocks noChangeAspect="1"/>
          </p:cNvPicPr>
          <p:nvPr/>
        </p:nvPicPr>
        <p:blipFill rotWithShape="1">
          <a:blip r:embed="rId3"/>
          <a:srcRect l="27751" r="3542" b="12552"/>
          <a:stretch/>
        </p:blipFill>
        <p:spPr>
          <a:xfrm rot="16200000">
            <a:off x="5917927" y="601647"/>
            <a:ext cx="6581555" cy="5675967"/>
          </a:xfrm>
          <a:prstGeom prst="rect">
            <a:avLst/>
          </a:prstGeom>
        </p:spPr>
      </p:pic>
    </p:spTree>
    <p:extLst>
      <p:ext uri="{BB962C8B-B14F-4D97-AF65-F5344CB8AC3E}">
        <p14:creationId xmlns:p14="http://schemas.microsoft.com/office/powerpoint/2010/main" val="2177771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BB70F9-2131-C127-8DDB-78FBB664609F}"/>
              </a:ext>
            </a:extLst>
          </p:cNvPr>
          <p:cNvSpPr>
            <a:spLocks noGrp="1"/>
          </p:cNvSpPr>
          <p:nvPr>
            <p:ph type="sldNum" sz="quarter" idx="10"/>
          </p:nvPr>
        </p:nvSpPr>
        <p:spPr/>
        <p:txBody>
          <a:bodyPr/>
          <a:lstStyle/>
          <a:p>
            <a:fld id="{D495E168-DA5E-4888-8D8A-92B118324C14}" type="slidenum">
              <a:rPr lang="en-US" noProof="0" smtClean="0"/>
              <a:pPr/>
              <a:t>11</a:t>
            </a:fld>
            <a:endParaRPr lang="en-US" noProof="0" dirty="0"/>
          </a:p>
        </p:txBody>
      </p:sp>
      <p:sp>
        <p:nvSpPr>
          <p:cNvPr id="7" name="Title 6">
            <a:extLst>
              <a:ext uri="{FF2B5EF4-FFF2-40B4-BE49-F238E27FC236}">
                <a16:creationId xmlns:a16="http://schemas.microsoft.com/office/drawing/2014/main" id="{8534A4E8-7D87-00FA-60E9-6EDF838765A1}"/>
              </a:ext>
            </a:extLst>
          </p:cNvPr>
          <p:cNvSpPr>
            <a:spLocks noGrp="1"/>
          </p:cNvSpPr>
          <p:nvPr>
            <p:ph type="title"/>
          </p:nvPr>
        </p:nvSpPr>
        <p:spPr>
          <a:xfrm>
            <a:off x="838200" y="516711"/>
            <a:ext cx="10515600" cy="1325563"/>
          </a:xfrm>
        </p:spPr>
        <p:txBody>
          <a:bodyPr/>
          <a:lstStyle/>
          <a:p>
            <a:r>
              <a:rPr lang="en-US" dirty="0"/>
              <a:t>You Asked, We Listened</a:t>
            </a:r>
          </a:p>
        </p:txBody>
      </p:sp>
      <p:sp>
        <p:nvSpPr>
          <p:cNvPr id="8" name="Text Placeholder 7">
            <a:extLst>
              <a:ext uri="{FF2B5EF4-FFF2-40B4-BE49-F238E27FC236}">
                <a16:creationId xmlns:a16="http://schemas.microsoft.com/office/drawing/2014/main" id="{28C8EBBC-C1FC-8BFD-BAA9-05DB457F3743}"/>
              </a:ext>
            </a:extLst>
          </p:cNvPr>
          <p:cNvSpPr>
            <a:spLocks noGrp="1"/>
          </p:cNvSpPr>
          <p:nvPr>
            <p:ph type="body" idx="1"/>
          </p:nvPr>
        </p:nvSpPr>
        <p:spPr/>
        <p:txBody>
          <a:bodyPr/>
          <a:lstStyle/>
          <a:p>
            <a:r>
              <a:rPr lang="en-US" dirty="0"/>
              <a:t>Feedback from Initial Design Review</a:t>
            </a:r>
          </a:p>
        </p:txBody>
      </p:sp>
      <p:sp>
        <p:nvSpPr>
          <p:cNvPr id="9" name="Content Placeholder 8">
            <a:extLst>
              <a:ext uri="{FF2B5EF4-FFF2-40B4-BE49-F238E27FC236}">
                <a16:creationId xmlns:a16="http://schemas.microsoft.com/office/drawing/2014/main" id="{34FB02AD-51C0-72FF-3A0C-17AAB8E7D96F}"/>
              </a:ext>
            </a:extLst>
          </p:cNvPr>
          <p:cNvSpPr>
            <a:spLocks noGrp="1"/>
          </p:cNvSpPr>
          <p:nvPr>
            <p:ph sz="half" idx="2"/>
          </p:nvPr>
        </p:nvSpPr>
        <p:spPr/>
        <p:txBody>
          <a:bodyPr/>
          <a:lstStyle/>
          <a:p>
            <a:r>
              <a:rPr lang="en-US" dirty="0"/>
              <a:t>Huron Road is a truck route will narrowing the road restrict access?</a:t>
            </a:r>
          </a:p>
          <a:p>
            <a:r>
              <a:rPr lang="en-US" dirty="0"/>
              <a:t>With the elimination of the additional space for roadside parking, where will trades people park?</a:t>
            </a:r>
          </a:p>
          <a:p>
            <a:r>
              <a:rPr lang="en-US" dirty="0"/>
              <a:t>Large vehicle operators are concerned with the intersection of Huron Ave and the highway, is that being addressed in the current design?</a:t>
            </a:r>
          </a:p>
          <a:p>
            <a:r>
              <a:rPr lang="en-US" dirty="0"/>
              <a:t>What can be done to address safety concerns on Huron Ave?</a:t>
            </a:r>
          </a:p>
        </p:txBody>
      </p:sp>
      <p:sp>
        <p:nvSpPr>
          <p:cNvPr id="10" name="Text Placeholder 9">
            <a:extLst>
              <a:ext uri="{FF2B5EF4-FFF2-40B4-BE49-F238E27FC236}">
                <a16:creationId xmlns:a16="http://schemas.microsoft.com/office/drawing/2014/main" id="{B6D3DC35-E379-80DA-927F-2A3E7257BC45}"/>
              </a:ext>
            </a:extLst>
          </p:cNvPr>
          <p:cNvSpPr>
            <a:spLocks noGrp="1"/>
          </p:cNvSpPr>
          <p:nvPr>
            <p:ph type="body" sz="quarter" idx="3"/>
          </p:nvPr>
        </p:nvSpPr>
        <p:spPr/>
        <p:txBody>
          <a:bodyPr/>
          <a:lstStyle/>
          <a:p>
            <a:r>
              <a:rPr lang="en-US" dirty="0"/>
              <a:t>Effective Change</a:t>
            </a:r>
          </a:p>
        </p:txBody>
      </p:sp>
      <p:sp>
        <p:nvSpPr>
          <p:cNvPr id="11" name="Content Placeholder 10">
            <a:extLst>
              <a:ext uri="{FF2B5EF4-FFF2-40B4-BE49-F238E27FC236}">
                <a16:creationId xmlns:a16="http://schemas.microsoft.com/office/drawing/2014/main" id="{B4398618-914F-53E6-F078-525E5F83D1F8}"/>
              </a:ext>
            </a:extLst>
          </p:cNvPr>
          <p:cNvSpPr>
            <a:spLocks noGrp="1"/>
          </p:cNvSpPr>
          <p:nvPr>
            <p:ph sz="quarter" idx="4"/>
          </p:nvPr>
        </p:nvSpPr>
        <p:spPr/>
        <p:txBody>
          <a:bodyPr>
            <a:normAutofit lnSpcReduction="10000"/>
          </a:bodyPr>
          <a:lstStyle/>
          <a:p>
            <a:r>
              <a:rPr lang="en-US" dirty="0"/>
              <a:t>The road width will remain the standard width, it is only the excess asphalt that is being removed</a:t>
            </a:r>
          </a:p>
          <a:p>
            <a:r>
              <a:rPr lang="en-US" dirty="0"/>
              <a:t>Roadside parking has been built into the revised design</a:t>
            </a:r>
          </a:p>
          <a:p>
            <a:r>
              <a:rPr lang="en-US" dirty="0"/>
              <a:t>A redundant sidewalk panel has been eliminated from the design to widen the intersection to Causley and introduce a left turn lane.</a:t>
            </a:r>
          </a:p>
          <a:p>
            <a:r>
              <a:rPr lang="en-US" dirty="0"/>
              <a:t>Narrowing of the roadway is shown to encourage lower speeds and a signalized pedestrian crossing will be introduced.</a:t>
            </a:r>
          </a:p>
        </p:txBody>
      </p:sp>
    </p:spTree>
    <p:extLst>
      <p:ext uri="{BB962C8B-B14F-4D97-AF65-F5344CB8AC3E}">
        <p14:creationId xmlns:p14="http://schemas.microsoft.com/office/powerpoint/2010/main" val="40927364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1000"/>
                                        <p:tgtEl>
                                          <p:spTgt spid="11">
                                            <p:txEl>
                                              <p:pRg st="0" end="0"/>
                                            </p:txEl>
                                          </p:spTgt>
                                        </p:tgtEl>
                                      </p:cBhvr>
                                    </p:animEffect>
                                    <p:anim calcmode="lin" valueType="num">
                                      <p:cBhvr>
                                        <p:cTn id="3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1000"/>
                                        <p:tgtEl>
                                          <p:spTgt spid="11">
                                            <p:txEl>
                                              <p:pRg st="1" end="1"/>
                                            </p:txEl>
                                          </p:spTgt>
                                        </p:tgtEl>
                                      </p:cBhvr>
                                    </p:animEffect>
                                    <p:anim calcmode="lin" valueType="num">
                                      <p:cBhvr>
                                        <p:cTn id="4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1000"/>
                                        <p:tgtEl>
                                          <p:spTgt spid="11">
                                            <p:txEl>
                                              <p:pRg st="2" end="2"/>
                                            </p:txEl>
                                          </p:spTgt>
                                        </p:tgtEl>
                                      </p:cBhvr>
                                    </p:animEffect>
                                    <p:anim calcmode="lin" valueType="num">
                                      <p:cBhvr>
                                        <p:cTn id="5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xEl>
                                              <p:pRg st="3" end="3"/>
                                            </p:txEl>
                                          </p:spTgt>
                                        </p:tgtEl>
                                        <p:attrNameLst>
                                          <p:attrName>style.visibility</p:attrName>
                                        </p:attrNameLst>
                                      </p:cBhvr>
                                      <p:to>
                                        <p:strVal val="visible"/>
                                      </p:to>
                                    </p:set>
                                    <p:animEffect transition="in" filter="fade">
                                      <p:cBhvr>
                                        <p:cTn id="56" dur="1000"/>
                                        <p:tgtEl>
                                          <p:spTgt spid="11">
                                            <p:txEl>
                                              <p:pRg st="3" end="3"/>
                                            </p:txEl>
                                          </p:spTgt>
                                        </p:tgtEl>
                                      </p:cBhvr>
                                    </p:animEffect>
                                    <p:anim calcmode="lin" valueType="num">
                                      <p:cBhvr>
                                        <p:cTn id="5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Impacts as a Result of the Project</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a:xfrm>
            <a:off x="1765300" y="1883192"/>
            <a:ext cx="8661400" cy="629105"/>
          </a:xfrm>
        </p:spPr>
        <p:txBody>
          <a:bodyPr/>
          <a:lstStyle/>
          <a:p>
            <a:r>
              <a:rPr lang="en-US" dirty="0"/>
              <a:t>The Town of Blind River will work with local stakeholders to minimize the impacts of the project</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1765300" y="2935754"/>
            <a:ext cx="8902700" cy="3043941"/>
          </a:xfrm>
        </p:spPr>
        <p:txBody>
          <a:bodyPr>
            <a:normAutofit fontScale="92500" lnSpcReduction="20000"/>
          </a:bodyPr>
          <a:lstStyle/>
          <a:p>
            <a:pPr marL="0" indent="0">
              <a:buNone/>
            </a:pPr>
            <a:r>
              <a:rPr lang="en-US" sz="2800" dirty="0"/>
              <a:t>The following have been considered</a:t>
            </a:r>
          </a:p>
          <a:p>
            <a:r>
              <a:rPr lang="en-US" sz="2800" dirty="0"/>
              <a:t>Water Service</a:t>
            </a:r>
          </a:p>
          <a:p>
            <a:r>
              <a:rPr lang="en-US" sz="2800" dirty="0"/>
              <a:t>Sewer Service</a:t>
            </a:r>
          </a:p>
          <a:p>
            <a:r>
              <a:rPr lang="en-US" sz="2800" dirty="0"/>
              <a:t>Road closures and Traffic Disruptions</a:t>
            </a:r>
          </a:p>
          <a:p>
            <a:r>
              <a:rPr lang="en-US" sz="2800" dirty="0"/>
              <a:t>School Bus Pickup</a:t>
            </a:r>
          </a:p>
          <a:p>
            <a:r>
              <a:rPr lang="en-US" sz="2800" dirty="0"/>
              <a:t>Refuse Collection</a:t>
            </a:r>
          </a:p>
          <a:p>
            <a:r>
              <a:rPr lang="en-US" sz="2800" dirty="0"/>
              <a:t>Canada Post</a:t>
            </a:r>
          </a:p>
          <a:p>
            <a:r>
              <a:rPr lang="en-US" sz="2800" dirty="0"/>
              <a:t>Parking Solutions and Driveway Access</a:t>
            </a:r>
          </a:p>
          <a:p>
            <a:endParaRPr lang="en-US" sz="2800"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12</a:t>
            </a:fld>
            <a:endParaRPr lang="en-US" dirty="0"/>
          </a:p>
        </p:txBody>
      </p:sp>
    </p:spTree>
    <p:extLst>
      <p:ext uri="{BB962C8B-B14F-4D97-AF65-F5344CB8AC3E}">
        <p14:creationId xmlns:p14="http://schemas.microsoft.com/office/powerpoint/2010/main" val="187680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Water Service</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5"/>
            <a:ext cx="5288963" cy="2831493"/>
          </a:xfrm>
        </p:spPr>
        <p:txBody>
          <a:bodyPr>
            <a:normAutofit fontScale="92500" lnSpcReduction="10000"/>
          </a:bodyPr>
          <a:lstStyle/>
          <a:p>
            <a:r>
              <a:rPr lang="en-US" sz="2400" dirty="0"/>
              <a:t>Residents will continue to have potable water service to their homes throughout the project</a:t>
            </a:r>
          </a:p>
          <a:p>
            <a:r>
              <a:rPr lang="en-US" sz="2400" dirty="0"/>
              <a:t>Temporary disruption to service will occur when switching to and from the temporary supply</a:t>
            </a:r>
          </a:p>
          <a:p>
            <a:pPr lvl="1"/>
            <a:r>
              <a:rPr lang="en-US" dirty="0">
                <a:solidFill>
                  <a:schemeClr val="bg1"/>
                </a:solidFill>
              </a:rPr>
              <a:t>These disruptions will be brief and residents will be provided with advanced notice</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13</a:t>
            </a:fld>
            <a:endParaRPr lang="en-US" dirty="0"/>
          </a:p>
        </p:txBody>
      </p:sp>
      <p:pic>
        <p:nvPicPr>
          <p:cNvPr id="3076" name="!!Picture 4" descr="Glass of water"/>
          <p:cNvPicPr>
            <a:picLocks noChangeAspect="1" noChangeArrowheads="1"/>
          </p:cNvPicPr>
          <p:nvPr/>
        </p:nvPicPr>
        <p:blipFill rotWithShape="1">
          <a:blip r:embed="rId3"/>
          <a:srcRect l="34042" t="2182" r="8418" b="-2182"/>
          <a:stretch/>
        </p:blipFill>
        <p:spPr bwMode="auto">
          <a:xfrm>
            <a:off x="6370721" y="127000"/>
            <a:ext cx="5706979" cy="673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127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Sewer Service</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5"/>
            <a:ext cx="5288963" cy="2544414"/>
          </a:xfrm>
        </p:spPr>
        <p:txBody>
          <a:bodyPr>
            <a:normAutofit/>
          </a:bodyPr>
          <a:lstStyle/>
          <a:p>
            <a:r>
              <a:rPr lang="en-US" sz="2400" dirty="0"/>
              <a:t>Residents will continue to have sewer service to their homes</a:t>
            </a:r>
          </a:p>
          <a:p>
            <a:r>
              <a:rPr lang="en-US" sz="2400" dirty="0"/>
              <a:t>We ask that you please limit sewer usage during working hours while workers are in from</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14</a:t>
            </a:fld>
            <a:endParaRPr lang="en-US" dirty="0"/>
          </a:p>
        </p:txBody>
      </p:sp>
      <p:pic>
        <p:nvPicPr>
          <p:cNvPr id="3076" name="!!Picture 4" descr="pota potty"/>
          <p:cNvPicPr>
            <a:picLocks noChangeAspect="1" noChangeArrowheads="1"/>
          </p:cNvPicPr>
          <p:nvPr/>
        </p:nvPicPr>
        <p:blipFill>
          <a:blip r:embed="rId3"/>
          <a:srcRect l="7607" r="7607"/>
          <a:stretch/>
        </p:blipFill>
        <p:spPr bwMode="auto">
          <a:xfrm>
            <a:off x="6370721" y="127000"/>
            <a:ext cx="5706979" cy="658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7563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Road Closures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Phased Closures</a:t>
            </a:r>
          </a:p>
          <a:p>
            <a:endParaRPr lang="en-US" dirty="0"/>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29334"/>
            <a:ext cx="5288963" cy="3389150"/>
          </a:xfrm>
        </p:spPr>
        <p:txBody>
          <a:bodyPr>
            <a:normAutofit/>
          </a:bodyPr>
          <a:lstStyle/>
          <a:p>
            <a:r>
              <a:rPr lang="en-US" sz="2400" dirty="0"/>
              <a:t>The project will be completed in smaller phases likely in segments from intersection to intersection</a:t>
            </a:r>
          </a:p>
          <a:p>
            <a:r>
              <a:rPr lang="en-US" sz="2400" dirty="0"/>
              <a:t>All stakeholders will be consulted to ensure impacts of these closures are minimized </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15</a:t>
            </a:fld>
            <a:endParaRPr lang="en-US" dirty="0"/>
          </a:p>
        </p:txBody>
      </p:sp>
      <p:pic>
        <p:nvPicPr>
          <p:cNvPr id="8" name="Picture 7" descr="Huron Avenue Map">
            <a:extLst>
              <a:ext uri="{FF2B5EF4-FFF2-40B4-BE49-F238E27FC236}">
                <a16:creationId xmlns:a16="http://schemas.microsoft.com/office/drawing/2014/main" id="{27FFF3DE-0E7B-ADC3-8286-F073516FAC4F}"/>
              </a:ext>
            </a:extLst>
          </p:cNvPr>
          <p:cNvPicPr>
            <a:picLocks noChangeAspect="1"/>
          </p:cNvPicPr>
          <p:nvPr/>
        </p:nvPicPr>
        <p:blipFill rotWithShape="1">
          <a:blip r:embed="rId3"/>
          <a:srcRect t="2796" b="7238"/>
          <a:stretch/>
        </p:blipFill>
        <p:spPr>
          <a:xfrm>
            <a:off x="6370721" y="127592"/>
            <a:ext cx="5686600" cy="6592186"/>
          </a:xfrm>
          <a:prstGeom prst="rect">
            <a:avLst/>
          </a:prstGeom>
        </p:spPr>
      </p:pic>
    </p:spTree>
    <p:extLst>
      <p:ext uri="{BB962C8B-B14F-4D97-AF65-F5344CB8AC3E}">
        <p14:creationId xmlns:p14="http://schemas.microsoft.com/office/powerpoint/2010/main" val="18680957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0A33-22F8-54D7-950E-E5A499E1E451}"/>
              </a:ext>
            </a:extLst>
          </p:cNvPr>
          <p:cNvSpPr>
            <a:spLocks noGrp="1"/>
          </p:cNvSpPr>
          <p:nvPr>
            <p:ph type="title"/>
          </p:nvPr>
        </p:nvSpPr>
        <p:spPr/>
        <p:txBody>
          <a:bodyPr/>
          <a:lstStyle/>
          <a:p>
            <a:r>
              <a:rPr lang="en-US" dirty="0"/>
              <a:t>Road Closures</a:t>
            </a:r>
          </a:p>
        </p:txBody>
      </p:sp>
      <p:sp>
        <p:nvSpPr>
          <p:cNvPr id="3" name="Slide Number Placeholder 2">
            <a:extLst>
              <a:ext uri="{FF2B5EF4-FFF2-40B4-BE49-F238E27FC236}">
                <a16:creationId xmlns:a16="http://schemas.microsoft.com/office/drawing/2014/main" id="{C60D05A5-7C31-CAA3-B0CD-0A89D79F4C53}"/>
              </a:ext>
            </a:extLst>
          </p:cNvPr>
          <p:cNvSpPr>
            <a:spLocks noGrp="1"/>
          </p:cNvSpPr>
          <p:nvPr>
            <p:ph type="sldNum" sz="quarter" idx="10"/>
          </p:nvPr>
        </p:nvSpPr>
        <p:spPr/>
        <p:txBody>
          <a:bodyPr/>
          <a:lstStyle/>
          <a:p>
            <a:fld id="{D495E168-DA5E-4888-8D8A-92B118324C14}" type="slidenum">
              <a:rPr lang="en-US" noProof="0" smtClean="0"/>
              <a:pPr/>
              <a:t>16</a:t>
            </a:fld>
            <a:endParaRPr lang="en-US" noProof="0" dirty="0"/>
          </a:p>
        </p:txBody>
      </p:sp>
      <p:sp>
        <p:nvSpPr>
          <p:cNvPr id="5" name="Text Placeholder 4">
            <a:extLst>
              <a:ext uri="{FF2B5EF4-FFF2-40B4-BE49-F238E27FC236}">
                <a16:creationId xmlns:a16="http://schemas.microsoft.com/office/drawing/2014/main" id="{FE278AFA-1CC7-37DD-C0AB-6D4EB6682139}"/>
              </a:ext>
            </a:extLst>
          </p:cNvPr>
          <p:cNvSpPr>
            <a:spLocks noGrp="1"/>
          </p:cNvSpPr>
          <p:nvPr>
            <p:ph type="body" sz="quarter" idx="13"/>
          </p:nvPr>
        </p:nvSpPr>
        <p:spPr/>
        <p:txBody>
          <a:bodyPr/>
          <a:lstStyle/>
          <a:p>
            <a:r>
              <a:rPr lang="en-US" dirty="0"/>
              <a:t>Woodward to Murray St.</a:t>
            </a:r>
          </a:p>
        </p:txBody>
      </p:sp>
      <p:sp>
        <p:nvSpPr>
          <p:cNvPr id="6" name="Text Placeholder 5">
            <a:extLst>
              <a:ext uri="{FF2B5EF4-FFF2-40B4-BE49-F238E27FC236}">
                <a16:creationId xmlns:a16="http://schemas.microsoft.com/office/drawing/2014/main" id="{12C510F8-06E6-9715-E9D5-A613ACE58B35}"/>
              </a:ext>
            </a:extLst>
          </p:cNvPr>
          <p:cNvSpPr>
            <a:spLocks noGrp="1"/>
          </p:cNvSpPr>
          <p:nvPr>
            <p:ph type="body" sz="quarter" idx="15"/>
          </p:nvPr>
        </p:nvSpPr>
        <p:spPr>
          <a:xfrm>
            <a:off x="838199" y="2904234"/>
            <a:ext cx="5288963" cy="2588637"/>
          </a:xfrm>
        </p:spPr>
        <p:txBody>
          <a:bodyPr/>
          <a:lstStyle/>
          <a:p>
            <a:r>
              <a:rPr lang="en-US" sz="2800" dirty="0"/>
              <a:t>Access for traffic will be redirected along Lawton and Scott during full closure</a:t>
            </a:r>
          </a:p>
          <a:p>
            <a:endParaRPr lang="en-US" dirty="0"/>
          </a:p>
        </p:txBody>
      </p:sp>
      <p:pic>
        <p:nvPicPr>
          <p:cNvPr id="8" name="Picture 7">
            <a:extLst>
              <a:ext uri="{FF2B5EF4-FFF2-40B4-BE49-F238E27FC236}">
                <a16:creationId xmlns:a16="http://schemas.microsoft.com/office/drawing/2014/main" id="{9873693E-5D46-FBFF-EBDA-38D2CCBDDF7F}"/>
              </a:ext>
            </a:extLst>
          </p:cNvPr>
          <p:cNvPicPr>
            <a:picLocks noChangeAspect="1"/>
          </p:cNvPicPr>
          <p:nvPr/>
        </p:nvPicPr>
        <p:blipFill rotWithShape="1">
          <a:blip r:embed="rId3"/>
          <a:srcRect l="9934" t="-572" r="32507" b="159"/>
          <a:stretch/>
        </p:blipFill>
        <p:spPr>
          <a:xfrm>
            <a:off x="6394786" y="96254"/>
            <a:ext cx="5696952" cy="6617368"/>
          </a:xfrm>
          <a:prstGeom prst="rect">
            <a:avLst/>
          </a:prstGeom>
        </p:spPr>
      </p:pic>
    </p:spTree>
    <p:extLst>
      <p:ext uri="{BB962C8B-B14F-4D97-AF65-F5344CB8AC3E}">
        <p14:creationId xmlns:p14="http://schemas.microsoft.com/office/powerpoint/2010/main" val="1034726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Refuse Collection</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change to residents</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9723" y="2740871"/>
            <a:ext cx="5288963" cy="3277157"/>
          </a:xfrm>
        </p:spPr>
        <p:txBody>
          <a:bodyPr>
            <a:normAutofit/>
          </a:bodyPr>
          <a:lstStyle/>
          <a:p>
            <a:r>
              <a:rPr lang="en-US" sz="2400" dirty="0"/>
              <a:t>Place your waste and recycling at the curb as per normal</a:t>
            </a:r>
          </a:p>
          <a:p>
            <a:r>
              <a:rPr lang="en-US" sz="2400" dirty="0"/>
              <a:t>Please number your trash and recycling receptacles</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17</a:t>
            </a:fld>
            <a:endParaRPr lang="en-US" dirty="0"/>
          </a:p>
        </p:txBody>
      </p:sp>
      <p:pic>
        <p:nvPicPr>
          <p:cNvPr id="3076" name="Picture 4" descr="Address Decal for Trash Can Garbage Can Decal Address Number - Etsy Canada"/>
          <p:cNvPicPr>
            <a:picLocks noChangeAspect="1" noChangeArrowheads="1"/>
          </p:cNvPicPr>
          <p:nvPr/>
        </p:nvPicPr>
        <p:blipFill rotWithShape="1">
          <a:blip r:embed="rId3">
            <a:extLst>
              <a:ext uri="{28A0092B-C50C-407E-A947-70E740481C1C}">
                <a14:useLocalDpi xmlns:a14="http://schemas.microsoft.com/office/drawing/2010/main" val="0"/>
              </a:ext>
            </a:extLst>
          </a:blip>
          <a:srcRect l="16683" t="384" r="18686" b="-384"/>
          <a:stretch/>
        </p:blipFill>
        <p:spPr bwMode="auto">
          <a:xfrm>
            <a:off x="6370721" y="127000"/>
            <a:ext cx="5706979" cy="661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D5BDF6-3194-6D8F-AB04-C11DFCF9B22B}"/>
              </a:ext>
            </a:extLst>
          </p:cNvPr>
          <p:cNvSpPr txBox="1"/>
          <p:nvPr/>
        </p:nvSpPr>
        <p:spPr>
          <a:xfrm>
            <a:off x="7952874" y="2478505"/>
            <a:ext cx="2755231" cy="144655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400" dirty="0">
                <a:solidFill>
                  <a:sysClr val="windowText" lastClr="000000"/>
                </a:solidFill>
              </a:rPr>
              <a:t>30 Huron Ave</a:t>
            </a:r>
          </a:p>
        </p:txBody>
      </p:sp>
    </p:spTree>
    <p:extLst>
      <p:ext uri="{BB962C8B-B14F-4D97-AF65-F5344CB8AC3E}">
        <p14:creationId xmlns:p14="http://schemas.microsoft.com/office/powerpoint/2010/main" val="6341496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Canada Post</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No interruption to delivery or mail or packages is expected</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18</a:t>
            </a:fld>
            <a:endParaRPr lang="en-US" dirty="0"/>
          </a:p>
        </p:txBody>
      </p:sp>
      <p:pic>
        <p:nvPicPr>
          <p:cNvPr id="4102" name="Picture 6" descr="Workers pushing to unionize Amazon say they faced retaliation and unfair  tactics | CBC News"/>
          <p:cNvPicPr>
            <a:picLocks noChangeAspect="1" noChangeArrowheads="1"/>
          </p:cNvPicPr>
          <p:nvPr/>
        </p:nvPicPr>
        <p:blipFill rotWithShape="1">
          <a:blip r:embed="rId3">
            <a:extLst>
              <a:ext uri="{28A0092B-C50C-407E-A947-70E740481C1C}">
                <a14:useLocalDpi xmlns:a14="http://schemas.microsoft.com/office/drawing/2010/main" val="0"/>
              </a:ext>
            </a:extLst>
          </a:blip>
          <a:srcRect l="5596" r="30914"/>
          <a:stretch/>
        </p:blipFill>
        <p:spPr bwMode="auto">
          <a:xfrm>
            <a:off x="5764129" y="133350"/>
            <a:ext cx="631064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8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Driveway Access</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701596" cy="1292964"/>
          </a:xfrm>
        </p:spPr>
        <p:txBody>
          <a:bodyPr>
            <a:normAutofit/>
          </a:bodyPr>
          <a:lstStyle/>
          <a:p>
            <a:r>
              <a:rPr lang="en-US" dirty="0"/>
              <a:t>Residents will experience a temporary disruption during curb and sidewalk replacement</a:t>
            </a:r>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19</a:t>
            </a:fld>
            <a:endParaRPr lang="en-US" dirty="0"/>
          </a:p>
        </p:txBody>
      </p:sp>
      <p:pic>
        <p:nvPicPr>
          <p:cNvPr id="4102" name="Picture 6" descr="men at work on concrete sidewalk"/>
          <p:cNvPicPr>
            <a:picLocks noChangeAspect="1" noChangeArrowheads="1"/>
          </p:cNvPicPr>
          <p:nvPr/>
        </p:nvPicPr>
        <p:blipFill rotWithShape="1">
          <a:blip r:embed="rId3"/>
          <a:srcRect l="51924" t="1956" r="833" b="223"/>
          <a:stretch/>
        </p:blipFill>
        <p:spPr bwMode="auto">
          <a:xfrm>
            <a:off x="5700152" y="134934"/>
            <a:ext cx="6360541" cy="658813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06568A4C-233B-70F6-7118-40046369668F}"/>
              </a:ext>
            </a:extLst>
          </p:cNvPr>
          <p:cNvSpPr>
            <a:spLocks noGrp="1"/>
          </p:cNvSpPr>
          <p:nvPr>
            <p:ph type="body" sz="quarter" idx="15"/>
          </p:nvPr>
        </p:nvSpPr>
        <p:spPr>
          <a:xfrm>
            <a:off x="839724" y="3429000"/>
            <a:ext cx="4701595" cy="2689484"/>
          </a:xfrm>
        </p:spPr>
        <p:txBody>
          <a:bodyPr>
            <a:normAutofit/>
          </a:bodyPr>
          <a:lstStyle/>
          <a:p>
            <a:r>
              <a:rPr lang="en-US" sz="2400" dirty="0"/>
              <a:t>This will be minimized as much as possible</a:t>
            </a:r>
          </a:p>
          <a:p>
            <a:r>
              <a:rPr lang="en-US" sz="2400" dirty="0"/>
              <a:t>This access is restricted to ensure longevity of the replaced structures and keep our town (and your property) looking beautiful</a:t>
            </a:r>
          </a:p>
        </p:txBody>
      </p:sp>
    </p:spTree>
    <p:extLst>
      <p:ext uri="{BB962C8B-B14F-4D97-AF65-F5344CB8AC3E}">
        <p14:creationId xmlns:p14="http://schemas.microsoft.com/office/powerpoint/2010/main" val="17786149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23514F-9C9F-4868-A7D9-66CAA07E615D}"/>
              </a:ext>
            </a:extLst>
          </p:cNvPr>
          <p:cNvSpPr>
            <a:spLocks noGrp="1"/>
          </p:cNvSpPr>
          <p:nvPr>
            <p:ph type="body" idx="1"/>
          </p:nvPr>
        </p:nvSpPr>
        <p:spPr>
          <a:xfrm>
            <a:off x="1159649" y="2511034"/>
            <a:ext cx="4183650" cy="454353"/>
          </a:xfrm>
        </p:spPr>
        <p:txBody>
          <a:bodyPr/>
          <a:lstStyle/>
          <a:p>
            <a:r>
              <a:rPr lang="en-US" dirty="0"/>
              <a:t>WHY?</a:t>
            </a:r>
            <a:endParaRPr lang="ru-RU" dirty="0"/>
          </a:p>
        </p:txBody>
      </p:sp>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16"/>
          </p:nvPr>
        </p:nvSpPr>
        <p:spPr/>
        <p:txBody>
          <a:bodyPr/>
          <a:lstStyle/>
          <a:p>
            <a:r>
              <a:rPr lang="en-US" dirty="0"/>
              <a:t>Why Huron Ave and Why Now?</a:t>
            </a:r>
          </a:p>
          <a:p>
            <a:endParaRPr lang="ru-RU" dirty="0"/>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idx="18"/>
          </p:nvPr>
        </p:nvSpPr>
        <p:spPr>
          <a:xfrm>
            <a:off x="6627121" y="2511033"/>
            <a:ext cx="4183650" cy="454353"/>
          </a:xfrm>
        </p:spPr>
        <p:txBody>
          <a:bodyPr/>
          <a:lstStyle/>
          <a:p>
            <a:r>
              <a:rPr lang="en-US" dirty="0"/>
              <a:t>WHY NOW?</a:t>
            </a:r>
            <a:endParaRPr lang="ru-RU" dirty="0"/>
          </a:p>
        </p:txBody>
      </p:sp>
      <p:sp>
        <p:nvSpPr>
          <p:cNvPr id="7" name="Text Placeholder 6">
            <a:extLst>
              <a:ext uri="{FF2B5EF4-FFF2-40B4-BE49-F238E27FC236}">
                <a16:creationId xmlns:a16="http://schemas.microsoft.com/office/drawing/2014/main" id="{3957BDDC-6C6C-B188-D9E6-D9F6BA9C4D95}"/>
              </a:ext>
            </a:extLst>
          </p:cNvPr>
          <p:cNvSpPr>
            <a:spLocks noGrp="1"/>
          </p:cNvSpPr>
          <p:nvPr>
            <p:ph type="body" sz="quarter" idx="20"/>
          </p:nvPr>
        </p:nvSpPr>
        <p:spPr>
          <a:xfrm>
            <a:off x="1159649" y="3160807"/>
            <a:ext cx="4365625" cy="3396404"/>
          </a:xfrm>
        </p:spPr>
        <p:txBody>
          <a:bodyPr>
            <a:normAutofit fontScale="85000" lnSpcReduction="20000"/>
          </a:bodyPr>
          <a:lstStyle/>
          <a:p>
            <a:r>
              <a:rPr lang="en-US" sz="2900" dirty="0"/>
              <a:t>Main arterial road connecting Causley St, (HWY 17) to  HWY 557 and Northern Blind River</a:t>
            </a:r>
          </a:p>
          <a:p>
            <a:r>
              <a:rPr lang="en-US" sz="2900" dirty="0"/>
              <a:t>Aging underground Infrastructure</a:t>
            </a:r>
          </a:p>
          <a:p>
            <a:r>
              <a:rPr lang="en-US" sz="2900" dirty="0"/>
              <a:t>Deteriorated road surface</a:t>
            </a:r>
          </a:p>
          <a:p>
            <a:r>
              <a:rPr lang="en-US" sz="2900" dirty="0"/>
              <a:t>Traffic safety concerns</a:t>
            </a:r>
          </a:p>
          <a:p>
            <a:r>
              <a:rPr lang="en-US" sz="2900" dirty="0"/>
              <a:t>Fits strategic plan to improve accessibility</a:t>
            </a:r>
          </a:p>
          <a:p>
            <a:r>
              <a:rPr lang="en-US" sz="2900" dirty="0"/>
              <a:t>Pedestrian safety concerns</a:t>
            </a:r>
          </a:p>
          <a:p>
            <a:endParaRPr lang="en-US" dirty="0"/>
          </a:p>
        </p:txBody>
      </p:sp>
      <p:sp>
        <p:nvSpPr>
          <p:cNvPr id="8" name="Text Placeholder 7">
            <a:extLst>
              <a:ext uri="{FF2B5EF4-FFF2-40B4-BE49-F238E27FC236}">
                <a16:creationId xmlns:a16="http://schemas.microsoft.com/office/drawing/2014/main" id="{E7797CD3-2470-E89D-8C91-BAFF8F20274A}"/>
              </a:ext>
            </a:extLst>
          </p:cNvPr>
          <p:cNvSpPr>
            <a:spLocks noGrp="1"/>
          </p:cNvSpPr>
          <p:nvPr>
            <p:ph type="body" sz="quarter" idx="21"/>
          </p:nvPr>
        </p:nvSpPr>
        <p:spPr>
          <a:xfrm>
            <a:off x="6627121" y="3160807"/>
            <a:ext cx="4365625" cy="2755731"/>
          </a:xfrm>
        </p:spPr>
        <p:txBody>
          <a:bodyPr>
            <a:normAutofit/>
          </a:bodyPr>
          <a:lstStyle/>
          <a:p>
            <a:r>
              <a:rPr lang="en-US" sz="2500" dirty="0"/>
              <a:t>Blind River’s road life cycle strategy</a:t>
            </a:r>
          </a:p>
          <a:p>
            <a:r>
              <a:rPr lang="en-US" sz="2500" dirty="0"/>
              <a:t>Asset Management Strategy</a:t>
            </a:r>
          </a:p>
          <a:p>
            <a:r>
              <a:rPr lang="en-US" sz="2500" dirty="0"/>
              <a:t>Coordination of projects</a:t>
            </a:r>
          </a:p>
          <a:p>
            <a:pPr marL="637200" lvl="2" indent="-180000">
              <a:spcBef>
                <a:spcPts val="600"/>
              </a:spcBef>
              <a:buClr>
                <a:schemeClr val="bg2"/>
              </a:buClr>
            </a:pPr>
            <a:r>
              <a:rPr lang="en-US" sz="2500" dirty="0">
                <a:solidFill>
                  <a:schemeClr val="bg1"/>
                </a:solidFill>
              </a:rPr>
              <a:t>Pure Huron Project</a:t>
            </a:r>
          </a:p>
          <a:p>
            <a:pPr marL="637200" lvl="2" indent="-180000">
              <a:spcBef>
                <a:spcPts val="600"/>
              </a:spcBef>
              <a:buClr>
                <a:schemeClr val="bg2"/>
              </a:buClr>
            </a:pPr>
            <a:r>
              <a:rPr lang="en-US" sz="2500" dirty="0">
                <a:solidFill>
                  <a:schemeClr val="bg1"/>
                </a:solidFill>
              </a:rPr>
              <a:t>Woodward Avenue</a:t>
            </a:r>
          </a:p>
          <a:p>
            <a:endParaRPr lang="en-US"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noAutofit/>
          </a:bodyPr>
          <a:lstStyle/>
          <a:p>
            <a:r>
              <a:rPr lang="en-US" sz="3600" dirty="0"/>
              <a:t>New Water Intake &amp; Huron Avenue Reconstruction</a:t>
            </a:r>
            <a:endParaRPr lang="ru-RU" sz="3600" dirty="0"/>
          </a:p>
        </p:txBody>
      </p:sp>
    </p:spTree>
    <p:extLst>
      <p:ext uri="{BB962C8B-B14F-4D97-AF65-F5344CB8AC3E}">
        <p14:creationId xmlns:p14="http://schemas.microsoft.com/office/powerpoint/2010/main" val="71999084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fade">
                                      <p:cBhvr>
                                        <p:cTn id="49" dur="1000"/>
                                        <p:tgtEl>
                                          <p:spTgt spid="2">
                                            <p:txEl>
                                              <p:pRg st="0" end="0"/>
                                            </p:txEl>
                                          </p:spTgt>
                                        </p:tgtEl>
                                      </p:cBhvr>
                                    </p:animEffect>
                                    <p:anim calcmode="lin" valueType="num">
                                      <p:cBhvr>
                                        <p:cTn id="5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Effect transition="in" filter="fade">
                                      <p:cBhvr>
                                        <p:cTn id="55" dur="1000"/>
                                        <p:tgtEl>
                                          <p:spTgt spid="8">
                                            <p:txEl>
                                              <p:pRg st="0" end="0"/>
                                            </p:txEl>
                                          </p:spTgt>
                                        </p:tgtEl>
                                      </p:cBhvr>
                                    </p:animEffect>
                                    <p:anim calcmode="lin" valueType="num">
                                      <p:cBhvr>
                                        <p:cTn id="5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fade">
                                      <p:cBhvr>
                                        <p:cTn id="61" dur="1000"/>
                                        <p:tgtEl>
                                          <p:spTgt spid="8">
                                            <p:txEl>
                                              <p:pRg st="1" end="1"/>
                                            </p:txEl>
                                          </p:spTgt>
                                        </p:tgtEl>
                                      </p:cBhvr>
                                    </p:animEffect>
                                    <p:anim calcmode="lin" valueType="num">
                                      <p:cBhvr>
                                        <p:cTn id="6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1000"/>
                                        <p:tgtEl>
                                          <p:spTgt spid="8">
                                            <p:txEl>
                                              <p:pRg st="2" end="2"/>
                                            </p:txEl>
                                          </p:spTgt>
                                        </p:tgtEl>
                                      </p:cBhvr>
                                    </p:animEffect>
                                    <p:anim calcmode="lin" valueType="num">
                                      <p:cBhvr>
                                        <p:cTn id="6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8">
                                            <p:txEl>
                                              <p:pRg st="3" end="3"/>
                                            </p:txEl>
                                          </p:spTgt>
                                        </p:tgtEl>
                                        <p:attrNameLst>
                                          <p:attrName>style.visibility</p:attrName>
                                        </p:attrNameLst>
                                      </p:cBhvr>
                                      <p:to>
                                        <p:strVal val="visible"/>
                                      </p:to>
                                    </p:set>
                                    <p:animEffect transition="in" filter="fade">
                                      <p:cBhvr>
                                        <p:cTn id="73" dur="1000"/>
                                        <p:tgtEl>
                                          <p:spTgt spid="8">
                                            <p:txEl>
                                              <p:pRg st="3" end="3"/>
                                            </p:txEl>
                                          </p:spTgt>
                                        </p:tgtEl>
                                      </p:cBhvr>
                                    </p:animEffect>
                                    <p:anim calcmode="lin" valueType="num">
                                      <p:cBhvr>
                                        <p:cTn id="7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grpId="0" nodeType="afterEffect">
                                  <p:stCondLst>
                                    <p:cond delay="0"/>
                                  </p:stCondLst>
                                  <p:childTnLst>
                                    <p:set>
                                      <p:cBhvr>
                                        <p:cTn id="78" dur="1" fill="hold">
                                          <p:stCondLst>
                                            <p:cond delay="0"/>
                                          </p:stCondLst>
                                        </p:cTn>
                                        <p:tgtEl>
                                          <p:spTgt spid="8">
                                            <p:txEl>
                                              <p:pRg st="4" end="4"/>
                                            </p:txEl>
                                          </p:spTgt>
                                        </p:tgtEl>
                                        <p:attrNameLst>
                                          <p:attrName>style.visibility</p:attrName>
                                        </p:attrNameLst>
                                      </p:cBhvr>
                                      <p:to>
                                        <p:strVal val="visible"/>
                                      </p:to>
                                    </p:set>
                                    <p:animEffect transition="in" filter="fade">
                                      <p:cBhvr>
                                        <p:cTn id="79" dur="1000"/>
                                        <p:tgtEl>
                                          <p:spTgt spid="8">
                                            <p:txEl>
                                              <p:pRg st="4" end="4"/>
                                            </p:txEl>
                                          </p:spTgt>
                                        </p:tgtEl>
                                      </p:cBhvr>
                                    </p:animEffect>
                                    <p:anim calcmode="lin" valueType="num">
                                      <p:cBhvr>
                                        <p:cTn id="8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8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P spid="7" grpId="0" uiExpand="1" build="p"/>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p:txBody>
          <a:bodyPr>
            <a:normAutofit/>
          </a:bodyPr>
          <a:lstStyle/>
          <a:p>
            <a:r>
              <a:rPr lang="en-US" dirty="0"/>
              <a:t>Benefits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20</a:t>
            </a:fld>
            <a:endParaRPr lang="en-US"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3"/>
          </p:nvPr>
        </p:nvSpPr>
        <p:spPr>
          <a:xfrm>
            <a:off x="841248" y="2136035"/>
            <a:ext cx="5285914" cy="4347573"/>
          </a:xfrm>
        </p:spPr>
        <p:txBody>
          <a:bodyPr>
            <a:normAutofit/>
          </a:bodyPr>
          <a:lstStyle/>
          <a:p>
            <a:pPr marL="342900" indent="-342900">
              <a:buFont typeface="Arial" panose="020B0604020202020204" pitchFamily="34" charset="0"/>
              <a:buChar char="•"/>
            </a:pPr>
            <a:r>
              <a:rPr lang="en-US" sz="2800" dirty="0">
                <a:solidFill>
                  <a:schemeClr val="bg1"/>
                </a:solidFill>
              </a:rPr>
              <a:t>New Asphalt Road</a:t>
            </a:r>
          </a:p>
          <a:p>
            <a:pPr marL="800100" lvl="1" indent="-342900"/>
            <a:r>
              <a:rPr lang="en-US" sz="2400" dirty="0">
                <a:solidFill>
                  <a:schemeClr val="bg1"/>
                </a:solidFill>
              </a:rPr>
              <a:t>Narrowed roadway</a:t>
            </a:r>
          </a:p>
          <a:p>
            <a:pPr marL="800100" lvl="1" indent="-342900"/>
            <a:r>
              <a:rPr lang="en-US" sz="2400" dirty="0">
                <a:solidFill>
                  <a:schemeClr val="bg1"/>
                </a:solidFill>
              </a:rPr>
              <a:t>Reduced maintenance costs</a:t>
            </a:r>
          </a:p>
          <a:p>
            <a:pPr marL="800100" lvl="1" indent="-342900"/>
            <a:r>
              <a:rPr lang="en-US" sz="2400" dirty="0">
                <a:solidFill>
                  <a:schemeClr val="bg1"/>
                </a:solidFill>
              </a:rPr>
              <a:t>Safer pedestrian and cyclist travel</a:t>
            </a:r>
          </a:p>
          <a:p>
            <a:pPr marL="342900" indent="-342900">
              <a:buFont typeface="Arial" panose="020B0604020202020204" pitchFamily="34" charset="0"/>
              <a:buChar char="•"/>
            </a:pPr>
            <a:r>
              <a:rPr lang="en-US" sz="2800" dirty="0">
                <a:solidFill>
                  <a:schemeClr val="bg1"/>
                </a:solidFill>
              </a:rPr>
              <a:t>New Sidewalks</a:t>
            </a:r>
          </a:p>
          <a:p>
            <a:pPr marL="1028700" lvl="1" indent="-342900"/>
            <a:r>
              <a:rPr lang="en-US" sz="2400" dirty="0">
                <a:solidFill>
                  <a:schemeClr val="bg1"/>
                </a:solidFill>
              </a:rPr>
              <a:t>Improved accessibility</a:t>
            </a:r>
          </a:p>
          <a:p>
            <a:pPr marL="1028700" lvl="1" indent="-342900"/>
            <a:r>
              <a:rPr lang="en-US" sz="2400" dirty="0">
                <a:solidFill>
                  <a:schemeClr val="bg1"/>
                </a:solidFill>
              </a:rPr>
              <a:t>Improved  pedestrian safety</a:t>
            </a:r>
          </a:p>
          <a:p>
            <a:pPr marL="342900" indent="-342900">
              <a:buFont typeface="Arial" panose="020B0604020202020204" pitchFamily="34" charset="0"/>
              <a:buChar char="•"/>
            </a:pPr>
            <a:r>
              <a:rPr lang="en-US" sz="2800" dirty="0">
                <a:solidFill>
                  <a:schemeClr val="bg1"/>
                </a:solidFill>
              </a:rPr>
              <a:t>Pedestrian Crossing</a:t>
            </a:r>
          </a:p>
          <a:p>
            <a:pPr marL="1028700" lvl="1" indent="-342900"/>
            <a:r>
              <a:rPr lang="en-US" sz="2400" dirty="0">
                <a:solidFill>
                  <a:schemeClr val="bg1"/>
                </a:solidFill>
              </a:rPr>
              <a:t>Improved pedestrian safety</a:t>
            </a:r>
          </a:p>
          <a:p>
            <a:pPr marL="342900" indent="-342900"/>
            <a:endParaRPr lang="en-US" dirty="0">
              <a:solidFill>
                <a:schemeClr val="bg1"/>
              </a:solidFill>
            </a:endParaRPr>
          </a:p>
        </p:txBody>
      </p:sp>
      <p:pic>
        <p:nvPicPr>
          <p:cNvPr id="3078" name="Picture 6" descr="Pedestrian Crossing Signal with Flashing Lights - Town of LaSalle">
            <a:extLst>
              <a:ext uri="{FF2B5EF4-FFF2-40B4-BE49-F238E27FC236}">
                <a16:creationId xmlns:a16="http://schemas.microsoft.com/office/drawing/2014/main" id="{A3922B10-6D9D-5ECF-2A8A-42B534107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25" t="1036" r="22488" b="121"/>
          <a:stretch/>
        </p:blipFill>
        <p:spPr bwMode="auto">
          <a:xfrm>
            <a:off x="6370721" y="114300"/>
            <a:ext cx="5694280" cy="660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7234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p:txBody>
          <a:bodyPr>
            <a:normAutofit/>
          </a:bodyPr>
          <a:lstStyle/>
          <a:p>
            <a:r>
              <a:rPr lang="en-US" dirty="0"/>
              <a:t>Benefits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21</a:t>
            </a:fld>
            <a:endParaRPr lang="en-US"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3"/>
          </p:nvPr>
        </p:nvSpPr>
        <p:spPr>
          <a:xfrm>
            <a:off x="841248" y="2136035"/>
            <a:ext cx="5285914" cy="4347573"/>
          </a:xfrm>
        </p:spPr>
        <p:txBody>
          <a:bodyPr>
            <a:normAutofit lnSpcReduction="10000"/>
          </a:bodyPr>
          <a:lstStyle/>
          <a:p>
            <a:pPr marL="342900" indent="-342900">
              <a:buFont typeface="Arial" panose="020B0604020202020204" pitchFamily="34" charset="0"/>
              <a:buChar char="•"/>
            </a:pPr>
            <a:r>
              <a:rPr lang="en-US" sz="2600" dirty="0">
                <a:solidFill>
                  <a:schemeClr val="bg1"/>
                </a:solidFill>
              </a:rPr>
              <a:t>New Curbs</a:t>
            </a:r>
          </a:p>
          <a:p>
            <a:pPr marL="1028700" lvl="1" indent="-342900"/>
            <a:r>
              <a:rPr lang="en-US" sz="2600" dirty="0">
                <a:solidFill>
                  <a:schemeClr val="bg1"/>
                </a:solidFill>
              </a:rPr>
              <a:t>Improved accessibility</a:t>
            </a:r>
          </a:p>
          <a:p>
            <a:pPr marL="1028700" lvl="1" indent="-342900"/>
            <a:r>
              <a:rPr lang="en-US" sz="2600" dirty="0">
                <a:solidFill>
                  <a:schemeClr val="bg1"/>
                </a:solidFill>
              </a:rPr>
              <a:t>Improved drainage</a:t>
            </a:r>
          </a:p>
          <a:p>
            <a:pPr marL="342900" indent="-342900">
              <a:buFont typeface="Arial" panose="020B0604020202020204" pitchFamily="34" charset="0"/>
              <a:buChar char="•"/>
            </a:pPr>
            <a:r>
              <a:rPr lang="en-US" sz="2600" dirty="0">
                <a:solidFill>
                  <a:schemeClr val="bg1"/>
                </a:solidFill>
              </a:rPr>
              <a:t>New Underground Services</a:t>
            </a:r>
          </a:p>
          <a:p>
            <a:pPr marL="1028700" lvl="1" indent="-342900"/>
            <a:r>
              <a:rPr lang="en-US" sz="2600" dirty="0">
                <a:solidFill>
                  <a:schemeClr val="bg1"/>
                </a:solidFill>
              </a:rPr>
              <a:t>Reduced risk of service interruption or failure</a:t>
            </a:r>
          </a:p>
          <a:p>
            <a:pPr marL="342900" indent="-342900">
              <a:buFont typeface="Arial" panose="020B0604020202020204" pitchFamily="34" charset="0"/>
              <a:buChar char="•"/>
            </a:pPr>
            <a:r>
              <a:rPr lang="en-US" sz="2600" dirty="0">
                <a:solidFill>
                  <a:schemeClr val="bg1"/>
                </a:solidFill>
              </a:rPr>
              <a:t>Raw Water Intake Installation</a:t>
            </a:r>
          </a:p>
          <a:p>
            <a:pPr marL="1028700" lvl="1" indent="-342900"/>
            <a:r>
              <a:rPr lang="en-US" sz="2600" dirty="0">
                <a:solidFill>
                  <a:schemeClr val="bg1"/>
                </a:solidFill>
              </a:rPr>
              <a:t>Reduce total cost of Pure Huron Project</a:t>
            </a:r>
          </a:p>
          <a:p>
            <a:pPr marL="1028700" lvl="1" indent="-342900"/>
            <a:r>
              <a:rPr lang="en-US" sz="2600" dirty="0">
                <a:solidFill>
                  <a:schemeClr val="bg1"/>
                </a:solidFill>
              </a:rPr>
              <a:t>Reliable water supply for residents</a:t>
            </a:r>
          </a:p>
          <a:p>
            <a:pPr marL="1028700" lvl="1" indent="-342900"/>
            <a:endParaRPr lang="en-US" dirty="0">
              <a:solidFill>
                <a:schemeClr val="bg1"/>
              </a:solidFill>
            </a:endParaRPr>
          </a:p>
          <a:p>
            <a:pPr marL="342900" indent="-342900">
              <a:buFont typeface="Arial" panose="020B0604020202020204" pitchFamily="34" charset="0"/>
              <a:buChar char="•"/>
            </a:pPr>
            <a:endParaRPr lang="en-US" dirty="0"/>
          </a:p>
        </p:txBody>
      </p:sp>
      <p:pic>
        <p:nvPicPr>
          <p:cNvPr id="1026" name="Picture 2" descr="New Trunk Water Main (Phase 1) - LSD George's Brook-Milton - Meridian  Engineering">
            <a:extLst>
              <a:ext uri="{FF2B5EF4-FFF2-40B4-BE49-F238E27FC236}">
                <a16:creationId xmlns:a16="http://schemas.microsoft.com/office/drawing/2014/main" id="{600F37EB-0369-1FF3-6734-3B3A186A34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0" r="16551"/>
          <a:stretch/>
        </p:blipFill>
        <p:spPr bwMode="auto">
          <a:xfrm>
            <a:off x="6370721" y="123494"/>
            <a:ext cx="5718497" cy="66069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What The Heck Is A Rolled Curb? - BRIDJIT Curb Ramps">
            <a:extLst>
              <a:ext uri="{FF2B5EF4-FFF2-40B4-BE49-F238E27FC236}">
                <a16:creationId xmlns:a16="http://schemas.microsoft.com/office/drawing/2014/main" id="{261C466B-25BE-E4AB-7ED5-E594D9CAA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721" y="108285"/>
            <a:ext cx="5708984" cy="662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779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22</a:t>
            </a:fld>
            <a:endParaRPr lang="en-US" dirty="0"/>
          </a:p>
        </p:txBody>
      </p:sp>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p:txBody>
          <a:bodyPr>
            <a:normAutofit/>
          </a:bodyPr>
          <a:lstStyle/>
          <a:p>
            <a:r>
              <a:rPr lang="en-US" dirty="0"/>
              <a:t>Benefits</a:t>
            </a: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half" idx="2"/>
          </p:nvPr>
        </p:nvSpPr>
        <p:spPr/>
        <p:txBody>
          <a:bodyPr/>
          <a:lstStyle/>
          <a:p>
            <a:r>
              <a:rPr lang="en-US" sz="2300" dirty="0"/>
              <a:t>Narrower Traffic Lanes = Reduced Speeding</a:t>
            </a:r>
          </a:p>
        </p:txBody>
      </p:sp>
      <p:pic>
        <p:nvPicPr>
          <p:cNvPr id="2050" name="Picture 2" descr="chart">
            <a:extLst>
              <a:ext uri="{FF2B5EF4-FFF2-40B4-BE49-F238E27FC236}">
                <a16:creationId xmlns:a16="http://schemas.microsoft.com/office/drawing/2014/main" id="{C4E79F38-3FF2-7D76-FFBE-6F9A30A72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926" y="532342"/>
            <a:ext cx="7751208" cy="5336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671B3E-C681-E483-D920-90F33A7237DD}"/>
              </a:ext>
            </a:extLst>
          </p:cNvPr>
          <p:cNvSpPr txBox="1"/>
          <p:nvPr/>
        </p:nvSpPr>
        <p:spPr>
          <a:xfrm>
            <a:off x="916210" y="3830955"/>
            <a:ext cx="2839077" cy="1508105"/>
          </a:xfrm>
          <a:prstGeom prst="rect">
            <a:avLst/>
          </a:prstGeom>
          <a:noFill/>
        </p:spPr>
        <p:txBody>
          <a:bodyPr wrap="square" rtlCol="0">
            <a:spAutoFit/>
          </a:bodyPr>
          <a:lstStyle/>
          <a:p>
            <a:pPr algn="ctr"/>
            <a:r>
              <a:rPr lang="en-US" sz="2300" dirty="0">
                <a:solidFill>
                  <a:schemeClr val="bg2"/>
                </a:solidFill>
              </a:rPr>
              <a:t>“Narrower Lanes will decrease traffic flow and increase congestions”</a:t>
            </a:r>
          </a:p>
        </p:txBody>
      </p:sp>
    </p:spTree>
    <p:extLst>
      <p:ext uri="{BB962C8B-B14F-4D97-AF65-F5344CB8AC3E}">
        <p14:creationId xmlns:p14="http://schemas.microsoft.com/office/powerpoint/2010/main" val="87932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Benefits">
            <a:extLst>
              <a:ext uri="{FF2B5EF4-FFF2-40B4-BE49-F238E27FC236}">
                <a16:creationId xmlns:a16="http://schemas.microsoft.com/office/drawing/2014/main" id="{0F674264-BCEC-4B65-BCCB-84112D3EC354}"/>
              </a:ext>
            </a:extLst>
          </p:cNvPr>
          <p:cNvSpPr>
            <a:spLocks noGrp="1"/>
          </p:cNvSpPr>
          <p:nvPr>
            <p:ph type="title"/>
          </p:nvPr>
        </p:nvSpPr>
        <p:spPr>
          <a:xfrm>
            <a:off x="844550" y="4064147"/>
            <a:ext cx="10515600" cy="782638"/>
          </a:xfrm>
        </p:spPr>
        <p:txBody>
          <a:bodyPr>
            <a:normAutofit/>
          </a:bodyPr>
          <a:lstStyle/>
          <a:p>
            <a:r>
              <a:rPr lang="en-US" dirty="0"/>
              <a:t>Benefits</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23</a:t>
            </a:fld>
            <a:endParaRPr lang="en-US" dirty="0"/>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idx="1"/>
          </p:nvPr>
        </p:nvSpPr>
        <p:spPr/>
        <p:txBody>
          <a:bodyPr/>
          <a:lstStyle/>
          <a:p>
            <a:r>
              <a:rPr lang="en-US" dirty="0"/>
              <a:t>Reduced Speeds = Safer Roadways</a:t>
            </a:r>
          </a:p>
        </p:txBody>
      </p:sp>
      <p:pic>
        <p:nvPicPr>
          <p:cNvPr id="14" name="Picture 13" descr="pedestrian death risk decline graphic">
            <a:extLst>
              <a:ext uri="{FF2B5EF4-FFF2-40B4-BE49-F238E27FC236}">
                <a16:creationId xmlns:a16="http://schemas.microsoft.com/office/drawing/2014/main" id="{0B78F874-3DD0-E5AA-94D4-0C0F0E7BB32B}"/>
              </a:ext>
            </a:extLst>
          </p:cNvPr>
          <p:cNvPicPr>
            <a:picLocks noChangeAspect="1"/>
          </p:cNvPicPr>
          <p:nvPr/>
        </p:nvPicPr>
        <p:blipFill>
          <a:blip r:embed="rId3"/>
          <a:stretch>
            <a:fillRect/>
          </a:stretch>
        </p:blipFill>
        <p:spPr>
          <a:xfrm>
            <a:off x="127590" y="70633"/>
            <a:ext cx="11972261" cy="3358368"/>
          </a:xfrm>
          <a:prstGeom prst="rect">
            <a:avLst/>
          </a:prstGeom>
        </p:spPr>
      </p:pic>
    </p:spTree>
    <p:extLst>
      <p:ext uri="{BB962C8B-B14F-4D97-AF65-F5344CB8AC3E}">
        <p14:creationId xmlns:p14="http://schemas.microsoft.com/office/powerpoint/2010/main" val="2419417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EBF701-7C3C-DA9F-B545-916FAEAF60CD}"/>
              </a:ext>
            </a:extLst>
          </p:cNvPr>
          <p:cNvSpPr>
            <a:spLocks noGrp="1"/>
          </p:cNvSpPr>
          <p:nvPr>
            <p:ph type="sldNum" sz="quarter" idx="10"/>
          </p:nvPr>
        </p:nvSpPr>
        <p:spPr/>
        <p:txBody>
          <a:bodyPr/>
          <a:lstStyle/>
          <a:p>
            <a:fld id="{D495E168-DA5E-4888-8D8A-92B118324C14}" type="slidenum">
              <a:rPr lang="en-US" noProof="0" smtClean="0"/>
              <a:pPr/>
              <a:t>24</a:t>
            </a:fld>
            <a:endParaRPr lang="en-US" noProof="0" dirty="0"/>
          </a:p>
        </p:txBody>
      </p:sp>
      <p:sp>
        <p:nvSpPr>
          <p:cNvPr id="6" name="Title 5">
            <a:extLst>
              <a:ext uri="{FF2B5EF4-FFF2-40B4-BE49-F238E27FC236}">
                <a16:creationId xmlns:a16="http://schemas.microsoft.com/office/drawing/2014/main" id="{54875CB9-8D7C-3E49-EBC9-0F7ED9657154}"/>
              </a:ext>
            </a:extLst>
          </p:cNvPr>
          <p:cNvSpPr>
            <a:spLocks noGrp="1"/>
          </p:cNvSpPr>
          <p:nvPr>
            <p:ph type="title"/>
          </p:nvPr>
        </p:nvSpPr>
        <p:spPr>
          <a:xfrm>
            <a:off x="838200" y="681037"/>
            <a:ext cx="10515600" cy="1325563"/>
          </a:xfrm>
        </p:spPr>
        <p:txBody>
          <a:bodyPr/>
          <a:lstStyle/>
          <a:p>
            <a:r>
              <a:rPr lang="en-US" dirty="0"/>
              <a:t>Continued Communication</a:t>
            </a:r>
          </a:p>
        </p:txBody>
      </p:sp>
      <p:pic>
        <p:nvPicPr>
          <p:cNvPr id="2052" name="Picture 4" descr="BLIND RIVER COMMUNITY ALERTS - Town of Blind River">
            <a:extLst>
              <a:ext uri="{FF2B5EF4-FFF2-40B4-BE49-F238E27FC236}">
                <a16:creationId xmlns:a16="http://schemas.microsoft.com/office/drawing/2014/main" id="{F2DC1D39-DB0A-5996-3581-0ECDD62E2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929" y="1909302"/>
            <a:ext cx="9960142" cy="407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473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p:txBody>
          <a:bodyPr/>
          <a:lstStyle/>
          <a:p>
            <a:r>
              <a:rPr lang="en-US" dirty="0"/>
              <a:t>For your time</a:t>
            </a:r>
          </a:p>
        </p:txBody>
      </p:sp>
      <p:sp>
        <p:nvSpPr>
          <p:cNvPr id="2" name="Text Placeholder 1">
            <a:extLst>
              <a:ext uri="{FF2B5EF4-FFF2-40B4-BE49-F238E27FC236}">
                <a16:creationId xmlns:a16="http://schemas.microsoft.com/office/drawing/2014/main" id="{CBA4F671-D586-49FB-B0C1-E7E9ADFE08D4}"/>
              </a:ext>
            </a:extLst>
          </p:cNvPr>
          <p:cNvSpPr>
            <a:spLocks noGrp="1"/>
          </p:cNvSpPr>
          <p:nvPr>
            <p:ph type="body" sz="quarter" idx="21"/>
          </p:nvPr>
        </p:nvSpPr>
        <p:spPr>
          <a:xfrm>
            <a:off x="2642235" y="3873500"/>
            <a:ext cx="6933565" cy="1535187"/>
          </a:xfrm>
        </p:spPr>
        <p:txBody>
          <a:bodyPr/>
          <a:lstStyle/>
          <a:p>
            <a:r>
              <a:rPr lang="en-US" sz="9600" dirty="0"/>
              <a:t>Questions?</a:t>
            </a:r>
          </a:p>
        </p:txBody>
      </p:sp>
    </p:spTree>
    <p:extLst>
      <p:ext uri="{BB962C8B-B14F-4D97-AF65-F5344CB8AC3E}">
        <p14:creationId xmlns:p14="http://schemas.microsoft.com/office/powerpoint/2010/main" val="3309279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ron avenue map">
            <a:extLst>
              <a:ext uri="{FF2B5EF4-FFF2-40B4-BE49-F238E27FC236}">
                <a16:creationId xmlns:a16="http://schemas.microsoft.com/office/drawing/2014/main" id="{84FE0D9B-2E2B-7764-A9A8-ECE42D12A951}"/>
              </a:ext>
            </a:extLst>
          </p:cNvPr>
          <p:cNvPicPr>
            <a:picLocks noChangeAspect="1"/>
          </p:cNvPicPr>
          <p:nvPr/>
        </p:nvPicPr>
        <p:blipFill>
          <a:blip r:embed="rId3"/>
          <a:stretch>
            <a:fillRect/>
          </a:stretch>
        </p:blipFill>
        <p:spPr>
          <a:xfrm>
            <a:off x="142504" y="142504"/>
            <a:ext cx="11922825" cy="6592666"/>
          </a:xfrm>
          <a:prstGeom prst="rect">
            <a:avLst/>
          </a:prstGeom>
        </p:spPr>
      </p:pic>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46116" y="5202656"/>
            <a:ext cx="10515600" cy="782638"/>
          </a:xfrm>
          <a:effectLst>
            <a:outerShdw blurRad="50800" dist="38100" dir="5400000" algn="t" rotWithShape="0">
              <a:prstClr val="black">
                <a:alpha val="40000"/>
              </a:prstClr>
            </a:outerShdw>
          </a:effectLst>
        </p:spPr>
        <p:txBody>
          <a:bodyPr/>
          <a:lstStyle/>
          <a:p>
            <a:r>
              <a:rPr lang="en-US" dirty="0"/>
              <a:t>Scope of Project</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a:xfrm>
            <a:off x="5821279" y="6133051"/>
            <a:ext cx="549442" cy="365125"/>
          </a:xfrm>
        </p:spPr>
        <p:txBody>
          <a:bodyPr/>
          <a:lstStyle/>
          <a:p>
            <a:fld id="{D495E168-DA5E-4888-8D8A-92B118324C14}" type="slidenum">
              <a:rPr lang="en-US" smtClean="0"/>
              <a:pPr/>
              <a:t>3</a:t>
            </a:fld>
            <a:endParaRPr lang="en-US" dirty="0"/>
          </a:p>
        </p:txBody>
      </p:sp>
    </p:spTree>
    <p:extLst>
      <p:ext uri="{BB962C8B-B14F-4D97-AF65-F5344CB8AC3E}">
        <p14:creationId xmlns:p14="http://schemas.microsoft.com/office/powerpoint/2010/main" val="43438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ron avenue map">
            <a:extLst>
              <a:ext uri="{FF2B5EF4-FFF2-40B4-BE49-F238E27FC236}">
                <a16:creationId xmlns:a16="http://schemas.microsoft.com/office/drawing/2014/main" id="{84FE0D9B-2E2B-7764-A9A8-ECE42D12A951}"/>
              </a:ext>
            </a:extLst>
          </p:cNvPr>
          <p:cNvPicPr>
            <a:picLocks noChangeAspect="1"/>
          </p:cNvPicPr>
          <p:nvPr/>
        </p:nvPicPr>
        <p:blipFill>
          <a:blip r:embed="rId3"/>
          <a:stretch>
            <a:fillRect/>
          </a:stretch>
        </p:blipFill>
        <p:spPr>
          <a:xfrm>
            <a:off x="142504" y="142504"/>
            <a:ext cx="11922825" cy="6592666"/>
          </a:xfrm>
          <a:prstGeom prst="rect">
            <a:avLst/>
          </a:prstGeom>
        </p:spPr>
      </p:pic>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46116" y="5202656"/>
            <a:ext cx="10515600" cy="782638"/>
          </a:xfrm>
          <a:effectLst>
            <a:outerShdw blurRad="50800" dist="38100" dir="5400000" algn="t" rotWithShape="0">
              <a:prstClr val="black">
                <a:alpha val="40000"/>
              </a:prstClr>
            </a:outerShdw>
          </a:effectLst>
        </p:spPr>
        <p:txBody>
          <a:bodyPr>
            <a:normAutofit fontScale="90000"/>
          </a:bodyPr>
          <a:lstStyle/>
          <a:p>
            <a:r>
              <a:rPr lang="en-US" dirty="0"/>
              <a:t>Scope of Project</a:t>
            </a:r>
            <a:br>
              <a:rPr lang="en-US" dirty="0"/>
            </a:br>
            <a:r>
              <a:rPr lang="en-US" dirty="0"/>
              <a:t>Phase 1</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a:xfrm>
            <a:off x="5821279" y="6133051"/>
            <a:ext cx="549442" cy="365125"/>
          </a:xfrm>
        </p:spPr>
        <p:txBody>
          <a:bodyPr/>
          <a:lstStyle/>
          <a:p>
            <a:fld id="{D495E168-DA5E-4888-8D8A-92B118324C14}" type="slidenum">
              <a:rPr lang="en-US" smtClean="0"/>
              <a:pPr/>
              <a:t>4</a:t>
            </a:fld>
            <a:endParaRPr lang="en-US" dirty="0"/>
          </a:p>
        </p:txBody>
      </p:sp>
      <p:sp>
        <p:nvSpPr>
          <p:cNvPr id="8" name="Rectangle 7">
            <a:extLst>
              <a:ext uri="{FF2B5EF4-FFF2-40B4-BE49-F238E27FC236}">
                <a16:creationId xmlns:a16="http://schemas.microsoft.com/office/drawing/2014/main" id="{7C5390AC-4C69-E351-50C7-601A744FF89C}"/>
              </a:ext>
            </a:extLst>
          </p:cNvPr>
          <p:cNvSpPr/>
          <p:nvPr/>
        </p:nvSpPr>
        <p:spPr>
          <a:xfrm rot="18230851">
            <a:off x="2859991" y="1965497"/>
            <a:ext cx="4412757" cy="1023780"/>
          </a:xfrm>
          <a:prstGeom prst="rect">
            <a:avLst/>
          </a:prstGeom>
          <a:noFill/>
          <a:ln w="76200" cap="flat">
            <a:solidFill>
              <a:srgbClr val="FF0000"/>
            </a:solidFill>
            <a:prstDash val="solid"/>
            <a:miter/>
          </a:ln>
        </p:spPr>
        <p:txBody>
          <a:bodyPr rtlCol="0" anchor="ctr"/>
          <a:lstStyle/>
          <a:p>
            <a:pPr algn="l"/>
            <a:endParaRPr lang="en-US" dirty="0"/>
          </a:p>
        </p:txBody>
      </p:sp>
    </p:spTree>
    <p:extLst>
      <p:ext uri="{BB962C8B-B14F-4D97-AF65-F5344CB8AC3E}">
        <p14:creationId xmlns:p14="http://schemas.microsoft.com/office/powerpoint/2010/main" val="732862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ron avenue map">
            <a:extLst>
              <a:ext uri="{FF2B5EF4-FFF2-40B4-BE49-F238E27FC236}">
                <a16:creationId xmlns:a16="http://schemas.microsoft.com/office/drawing/2014/main" id="{84FE0D9B-2E2B-7764-A9A8-ECE42D12A951}"/>
              </a:ext>
            </a:extLst>
          </p:cNvPr>
          <p:cNvPicPr>
            <a:picLocks noChangeAspect="1"/>
          </p:cNvPicPr>
          <p:nvPr/>
        </p:nvPicPr>
        <p:blipFill>
          <a:blip r:embed="rId3"/>
          <a:stretch>
            <a:fillRect/>
          </a:stretch>
        </p:blipFill>
        <p:spPr>
          <a:xfrm>
            <a:off x="142504" y="142504"/>
            <a:ext cx="11922825" cy="6592666"/>
          </a:xfrm>
          <a:prstGeom prst="rect">
            <a:avLst/>
          </a:prstGeom>
        </p:spPr>
      </p:pic>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46116" y="5202656"/>
            <a:ext cx="10515600" cy="782638"/>
          </a:xfrm>
          <a:effectLst>
            <a:outerShdw blurRad="50800" dist="38100" dir="5400000" algn="t" rotWithShape="0">
              <a:prstClr val="black">
                <a:alpha val="40000"/>
              </a:prstClr>
            </a:outerShdw>
          </a:effectLst>
        </p:spPr>
        <p:txBody>
          <a:bodyPr>
            <a:normAutofit fontScale="90000"/>
          </a:bodyPr>
          <a:lstStyle/>
          <a:p>
            <a:r>
              <a:rPr lang="en-US" dirty="0"/>
              <a:t>Scope of Project</a:t>
            </a:r>
            <a:br>
              <a:rPr lang="en-US" dirty="0"/>
            </a:br>
            <a:r>
              <a:rPr lang="en-US" dirty="0"/>
              <a:t>Phase 2</a:t>
            </a: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a:xfrm>
            <a:off x="5821279" y="6133051"/>
            <a:ext cx="549442" cy="365125"/>
          </a:xfrm>
        </p:spPr>
        <p:txBody>
          <a:bodyPr/>
          <a:lstStyle/>
          <a:p>
            <a:fld id="{D495E168-DA5E-4888-8D8A-92B118324C14}" type="slidenum">
              <a:rPr lang="en-US" smtClean="0"/>
              <a:pPr/>
              <a:t>5</a:t>
            </a:fld>
            <a:endParaRPr lang="en-US" dirty="0"/>
          </a:p>
        </p:txBody>
      </p:sp>
      <p:sp>
        <p:nvSpPr>
          <p:cNvPr id="8" name="Rectangle 7">
            <a:extLst>
              <a:ext uri="{FF2B5EF4-FFF2-40B4-BE49-F238E27FC236}">
                <a16:creationId xmlns:a16="http://schemas.microsoft.com/office/drawing/2014/main" id="{7C5390AC-4C69-E351-50C7-601A744FF89C}"/>
              </a:ext>
            </a:extLst>
          </p:cNvPr>
          <p:cNvSpPr/>
          <p:nvPr/>
        </p:nvSpPr>
        <p:spPr>
          <a:xfrm rot="18230851">
            <a:off x="1538384" y="4853555"/>
            <a:ext cx="2611875" cy="1023780"/>
          </a:xfrm>
          <a:prstGeom prst="rect">
            <a:avLst/>
          </a:prstGeom>
          <a:noFill/>
          <a:ln w="76200" cap="flat">
            <a:solidFill>
              <a:srgbClr val="FF0000"/>
            </a:solidFill>
            <a:prstDash val="solid"/>
            <a:miter/>
          </a:ln>
        </p:spPr>
        <p:txBody>
          <a:bodyPr rtlCol="0" anchor="ctr"/>
          <a:lstStyle/>
          <a:p>
            <a:pPr algn="l"/>
            <a:endParaRPr lang="en-US" dirty="0"/>
          </a:p>
        </p:txBody>
      </p:sp>
    </p:spTree>
    <p:extLst>
      <p:ext uri="{BB962C8B-B14F-4D97-AF65-F5344CB8AC3E}">
        <p14:creationId xmlns:p14="http://schemas.microsoft.com/office/powerpoint/2010/main" val="161868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1850" y="4965332"/>
            <a:ext cx="10515600" cy="782638"/>
          </a:xfrm>
        </p:spPr>
        <p:txBody>
          <a:bodyPr>
            <a:normAutofit fontScale="90000"/>
          </a:bodyPr>
          <a:lstStyle/>
          <a:p>
            <a:r>
              <a:rPr lang="en-US" dirty="0"/>
              <a:t>Timeline of Project</a:t>
            </a:r>
            <a:br>
              <a:rPr lang="en-US" dirty="0"/>
            </a:br>
            <a:r>
              <a:rPr lang="en-US" sz="3100" dirty="0"/>
              <a:t>28 Weeks Total Construction</a:t>
            </a:r>
            <a:endParaRPr lang="en-US" dirty="0"/>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6</a:t>
            </a:fld>
            <a:endParaRPr lang="en-US" dirty="0"/>
          </a:p>
        </p:txBody>
      </p:sp>
      <p:graphicFrame>
        <p:nvGraphicFramePr>
          <p:cNvPr id="7" name="Diagram 6" descr="Project description"/>
          <p:cNvGraphicFramePr/>
          <p:nvPr>
            <p:extLst>
              <p:ext uri="{D42A27DB-BD31-4B8C-83A1-F6EECF244321}">
                <p14:modId xmlns:p14="http://schemas.microsoft.com/office/powerpoint/2010/main" val="809811284"/>
              </p:ext>
            </p:extLst>
          </p:nvPr>
        </p:nvGraphicFramePr>
        <p:xfrm>
          <a:off x="1079500" y="1083191"/>
          <a:ext cx="10020300" cy="3511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8227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1248" y="1006328"/>
            <a:ext cx="5254752" cy="782638"/>
          </a:xfrm>
        </p:spPr>
        <p:txBody>
          <a:bodyPr>
            <a:normAutofit fontScale="90000"/>
          </a:bodyPr>
          <a:lstStyle/>
          <a:p>
            <a:r>
              <a:rPr lang="en-US" dirty="0"/>
              <a:t>Project Components Phase 1</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910966" cy="3715636"/>
          </a:xfrm>
        </p:spPr>
        <p:txBody>
          <a:bodyPr>
            <a:normAutofit/>
          </a:bodyPr>
          <a:lstStyle/>
          <a:p>
            <a:pPr marL="342900" indent="-342900">
              <a:buFont typeface="Arial" panose="020B0604020202020204" pitchFamily="34" charset="0"/>
              <a:buChar char="•"/>
            </a:pPr>
            <a:r>
              <a:rPr lang="en-US" dirty="0"/>
              <a:t>Asphalt Reconstruction</a:t>
            </a:r>
          </a:p>
          <a:p>
            <a:pPr marL="342900" indent="-342900">
              <a:buFont typeface="Arial" panose="020B0604020202020204" pitchFamily="34" charset="0"/>
              <a:buChar char="•"/>
            </a:pPr>
            <a:r>
              <a:rPr lang="en-US" dirty="0"/>
              <a:t>Sidewalk Reconstruction</a:t>
            </a:r>
          </a:p>
          <a:p>
            <a:pPr marL="342900" indent="-342900">
              <a:buFont typeface="Arial" panose="020B0604020202020204" pitchFamily="34" charset="0"/>
              <a:buChar char="•"/>
            </a:pPr>
            <a:r>
              <a:rPr lang="en-US" dirty="0"/>
              <a:t>Curb Reconstruction</a:t>
            </a:r>
          </a:p>
          <a:p>
            <a:pPr marL="342900" indent="-342900">
              <a:buFont typeface="Arial" panose="020B0604020202020204" pitchFamily="34" charset="0"/>
              <a:buChar char="•"/>
            </a:pPr>
            <a:r>
              <a:rPr lang="en-US" dirty="0"/>
              <a:t>Water Main Replacement</a:t>
            </a:r>
          </a:p>
          <a:p>
            <a:pPr marL="342900" indent="-342900">
              <a:buFont typeface="Arial" panose="020B0604020202020204" pitchFamily="34" charset="0"/>
              <a:buChar char="•"/>
            </a:pPr>
            <a:r>
              <a:rPr lang="en-US" dirty="0"/>
              <a:t>Sanitary Sewer Replacement</a:t>
            </a:r>
          </a:p>
          <a:p>
            <a:pPr marL="342900" indent="-342900">
              <a:buFont typeface="Arial" panose="020B0604020202020204" pitchFamily="34" charset="0"/>
              <a:buChar char="•"/>
            </a:pPr>
            <a:r>
              <a:rPr lang="en-US" dirty="0"/>
              <a:t>Storm Sewer Replacement</a:t>
            </a:r>
          </a:p>
          <a:p>
            <a:pPr marL="342900" indent="-342900">
              <a:buFont typeface="Arial" panose="020B0604020202020204" pitchFamily="34" charset="0"/>
              <a:buChar char="•"/>
            </a:pPr>
            <a:r>
              <a:rPr lang="en-US" dirty="0"/>
              <a:t>Begin installation of new raw water main as part of the ‘Pure Huron’ new water source project</a:t>
            </a:r>
          </a:p>
        </p:txBody>
      </p:sp>
      <p:sp>
        <p:nvSpPr>
          <p:cNvPr id="14" name="Slide Number Placeholder 2">
            <a:extLst>
              <a:ext uri="{FF2B5EF4-FFF2-40B4-BE49-F238E27FC236}">
                <a16:creationId xmlns:a16="http://schemas.microsoft.com/office/drawing/2014/main" id="{4D492004-FF5A-486F-BD35-52AACB74C659}"/>
              </a:ext>
            </a:extLst>
          </p:cNvPr>
          <p:cNvSpPr txBox="1">
            <a:spLocks/>
          </p:cNvSpPr>
          <p:nvPr/>
        </p:nvSpPr>
        <p:spPr>
          <a:xfrm>
            <a:off x="5836945" y="6118483"/>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7</a:t>
            </a:fld>
            <a:endParaRPr lang="en-US" dirty="0"/>
          </a:p>
        </p:txBody>
      </p:sp>
      <p:pic>
        <p:nvPicPr>
          <p:cNvPr id="9" name="!!Picture 3">
            <a:extLst>
              <a:ext uri="{FF2B5EF4-FFF2-40B4-BE49-F238E27FC236}">
                <a16:creationId xmlns:a16="http://schemas.microsoft.com/office/drawing/2014/main" id="{C3F783A7-A04D-91B7-C988-60D6266AC5C1}"/>
              </a:ext>
            </a:extLst>
          </p:cNvPr>
          <p:cNvPicPr>
            <a:picLocks noChangeAspect="1"/>
          </p:cNvPicPr>
          <p:nvPr/>
        </p:nvPicPr>
        <p:blipFill rotWithShape="1">
          <a:blip r:embed="rId3"/>
          <a:srcRect l="47792" t="-1572" r="16370" b="5585"/>
          <a:stretch/>
        </p:blipFill>
        <p:spPr>
          <a:xfrm rot="16200000">
            <a:off x="5857373" y="536070"/>
            <a:ext cx="6642099" cy="5773160"/>
          </a:xfrm>
          <a:prstGeom prst="rect">
            <a:avLst/>
          </a:prstGeom>
        </p:spPr>
      </p:pic>
    </p:spTree>
    <p:extLst>
      <p:ext uri="{BB962C8B-B14F-4D97-AF65-F5344CB8AC3E}">
        <p14:creationId xmlns:p14="http://schemas.microsoft.com/office/powerpoint/2010/main" val="221683570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5">
                                            <p:txEl>
                                              <p:charRg st="141" end="235"/>
                                            </p:txEl>
                                          </p:spTgt>
                                        </p:tgtEl>
                                        <p:attrNameLst>
                                          <p:attrName>style.visibility</p:attrName>
                                        </p:attrNameLst>
                                      </p:cBhvr>
                                      <p:to>
                                        <p:strVal val="visible"/>
                                      </p:to>
                                    </p:set>
                                    <p:animEffect transition="in" filter="fade">
                                      <p:cBhvr>
                                        <p:cTn id="43" dur="1000"/>
                                        <p:tgtEl>
                                          <p:spTgt spid="5">
                                            <p:txEl>
                                              <p:charRg st="141" end="235"/>
                                            </p:txEl>
                                          </p:spTgt>
                                        </p:tgtEl>
                                      </p:cBhvr>
                                    </p:animEffect>
                                    <p:anim calcmode="lin" valueType="num">
                                      <p:cBhvr>
                                        <p:cTn id="44" dur="1000" fill="hold"/>
                                        <p:tgtEl>
                                          <p:spTgt spid="5">
                                            <p:txEl>
                                              <p:charRg st="141" end="235"/>
                                            </p:txEl>
                                          </p:spTgt>
                                        </p:tgtEl>
                                        <p:attrNameLst>
                                          <p:attrName>ppt_x</p:attrName>
                                        </p:attrNameLst>
                                      </p:cBhvr>
                                      <p:tavLst>
                                        <p:tav tm="0">
                                          <p:val>
                                            <p:strVal val="#ppt_x"/>
                                          </p:val>
                                        </p:tav>
                                        <p:tav tm="100000">
                                          <p:val>
                                            <p:strVal val="#ppt_x"/>
                                          </p:val>
                                        </p:tav>
                                      </p:tavLst>
                                    </p:anim>
                                    <p:anim calcmode="lin" valueType="num">
                                      <p:cBhvr>
                                        <p:cTn id="45" dur="1000" fill="hold"/>
                                        <p:tgtEl>
                                          <p:spTgt spid="5">
                                            <p:txEl>
                                              <p:charRg st="141" end="23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1248" y="1006328"/>
            <a:ext cx="5254752" cy="782638"/>
          </a:xfrm>
        </p:spPr>
        <p:txBody>
          <a:bodyPr>
            <a:normAutofit fontScale="90000"/>
          </a:bodyPr>
          <a:lstStyle/>
          <a:p>
            <a:r>
              <a:rPr lang="en-US" dirty="0"/>
              <a:t>Project Components Phase 2</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910966" cy="3127080"/>
          </a:xfrm>
        </p:spPr>
        <p:txBody>
          <a:bodyPr>
            <a:normAutofit lnSpcReduction="10000"/>
          </a:bodyPr>
          <a:lstStyle/>
          <a:p>
            <a:pPr marL="342900" indent="-342900">
              <a:buFont typeface="Arial" panose="020B0604020202020204" pitchFamily="34" charset="0"/>
              <a:buChar char="•"/>
            </a:pPr>
            <a:r>
              <a:rPr lang="en-US" dirty="0"/>
              <a:t>Asphalt Reconstruction</a:t>
            </a:r>
          </a:p>
          <a:p>
            <a:pPr marL="342900" indent="-342900">
              <a:buFont typeface="Arial" panose="020B0604020202020204" pitchFamily="34" charset="0"/>
              <a:buChar char="•"/>
            </a:pPr>
            <a:r>
              <a:rPr lang="en-US" dirty="0"/>
              <a:t>Sidewalk Reconstruction</a:t>
            </a:r>
          </a:p>
          <a:p>
            <a:pPr marL="342900" indent="-342900">
              <a:buFont typeface="Arial" panose="020B0604020202020204" pitchFamily="34" charset="0"/>
              <a:buChar char="•"/>
            </a:pPr>
            <a:r>
              <a:rPr lang="en-US" dirty="0"/>
              <a:t>Water Main Replacement</a:t>
            </a:r>
          </a:p>
          <a:p>
            <a:pPr marL="342900" indent="-342900">
              <a:buFont typeface="Arial" panose="020B0604020202020204" pitchFamily="34" charset="0"/>
              <a:buChar char="•"/>
            </a:pPr>
            <a:r>
              <a:rPr lang="en-US" dirty="0"/>
              <a:t>Sanitary Sewer Replacement</a:t>
            </a:r>
          </a:p>
          <a:p>
            <a:pPr marL="342900" indent="-342900">
              <a:buFont typeface="Arial" panose="020B0604020202020204" pitchFamily="34" charset="0"/>
              <a:buChar char="•"/>
            </a:pPr>
            <a:r>
              <a:rPr lang="en-US" dirty="0"/>
              <a:t>Storm Sewer Replacement</a:t>
            </a:r>
          </a:p>
          <a:p>
            <a:pPr marL="342900" indent="-342900">
              <a:buFont typeface="Arial" panose="020B0604020202020204" pitchFamily="34" charset="0"/>
              <a:buChar char="•"/>
            </a:pPr>
            <a:r>
              <a:rPr lang="en-US" dirty="0"/>
              <a:t>Completion of installation of new raw water main as part of the ‘Pure Huron’ new water source project</a:t>
            </a:r>
          </a:p>
          <a:p>
            <a:pPr marL="342900" indent="-342900">
              <a:buFont typeface="Arial" panose="020B0604020202020204" pitchFamily="34" charset="0"/>
              <a:buChar char="•"/>
            </a:pPr>
            <a:endParaRPr lang="en-US" dirty="0"/>
          </a:p>
        </p:txBody>
      </p:sp>
      <p:sp>
        <p:nvSpPr>
          <p:cNvPr id="14" name="Slide Number Placeholder 2">
            <a:extLst>
              <a:ext uri="{FF2B5EF4-FFF2-40B4-BE49-F238E27FC236}">
                <a16:creationId xmlns:a16="http://schemas.microsoft.com/office/drawing/2014/main" id="{4D492004-FF5A-486F-BD35-52AACB74C659}"/>
              </a:ext>
            </a:extLst>
          </p:cNvPr>
          <p:cNvSpPr txBox="1">
            <a:spLocks/>
          </p:cNvSpPr>
          <p:nvPr/>
        </p:nvSpPr>
        <p:spPr>
          <a:xfrm>
            <a:off x="5836945" y="6118483"/>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8</a:t>
            </a:fld>
            <a:endParaRPr lang="en-US" dirty="0"/>
          </a:p>
        </p:txBody>
      </p:sp>
      <p:pic>
        <p:nvPicPr>
          <p:cNvPr id="4" name="!!Picture 3">
            <a:extLst>
              <a:ext uri="{FF2B5EF4-FFF2-40B4-BE49-F238E27FC236}">
                <a16:creationId xmlns:a16="http://schemas.microsoft.com/office/drawing/2014/main" id="{3B64DA17-5A5B-5760-F4A0-51BFAC9B81A0}"/>
              </a:ext>
            </a:extLst>
          </p:cNvPr>
          <p:cNvPicPr>
            <a:picLocks noChangeAspect="1"/>
          </p:cNvPicPr>
          <p:nvPr/>
        </p:nvPicPr>
        <p:blipFill rotWithShape="1">
          <a:blip r:embed="rId3"/>
          <a:srcRect l="41990" r="24516" b="5561"/>
          <a:stretch/>
        </p:blipFill>
        <p:spPr>
          <a:xfrm rot="16200000">
            <a:off x="5936395" y="576992"/>
            <a:ext cx="6604001" cy="5704014"/>
          </a:xfrm>
          <a:prstGeom prst="rect">
            <a:avLst/>
          </a:prstGeom>
        </p:spPr>
      </p:pic>
    </p:spTree>
    <p:extLst>
      <p:ext uri="{BB962C8B-B14F-4D97-AF65-F5344CB8AC3E}">
        <p14:creationId xmlns:p14="http://schemas.microsoft.com/office/powerpoint/2010/main" val="3733523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41248" y="1006328"/>
            <a:ext cx="5254752" cy="782638"/>
          </a:xfrm>
        </p:spPr>
        <p:txBody>
          <a:bodyPr>
            <a:normAutofit fontScale="90000"/>
          </a:bodyPr>
          <a:lstStyle/>
          <a:p>
            <a:r>
              <a:rPr lang="en-US" dirty="0"/>
              <a:t>Project Components Phase 2</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a:xfrm>
            <a:off x="841248" y="2136036"/>
            <a:ext cx="4910966" cy="3127080"/>
          </a:xfrm>
        </p:spPr>
        <p:txBody>
          <a:bodyPr>
            <a:normAutofit lnSpcReduction="10000"/>
          </a:bodyPr>
          <a:lstStyle/>
          <a:p>
            <a:pPr marL="342900" indent="-342900">
              <a:buFont typeface="Arial" panose="020B0604020202020204" pitchFamily="34" charset="0"/>
              <a:buChar char="•"/>
            </a:pPr>
            <a:r>
              <a:rPr lang="en-US" dirty="0"/>
              <a:t>Asphalt Reconstruction</a:t>
            </a:r>
          </a:p>
          <a:p>
            <a:pPr marL="342900" indent="-342900">
              <a:buFont typeface="Arial" panose="020B0604020202020204" pitchFamily="34" charset="0"/>
              <a:buChar char="•"/>
            </a:pPr>
            <a:r>
              <a:rPr lang="en-US" dirty="0"/>
              <a:t>Sidewalk Reconstruction</a:t>
            </a:r>
          </a:p>
          <a:p>
            <a:pPr marL="342900" indent="-342900">
              <a:buFont typeface="Arial" panose="020B0604020202020204" pitchFamily="34" charset="0"/>
              <a:buChar char="•"/>
            </a:pPr>
            <a:r>
              <a:rPr lang="en-US" dirty="0"/>
              <a:t>Water Main Replacement</a:t>
            </a:r>
          </a:p>
          <a:p>
            <a:pPr marL="342900" indent="-342900">
              <a:buFont typeface="Arial" panose="020B0604020202020204" pitchFamily="34" charset="0"/>
              <a:buChar char="•"/>
            </a:pPr>
            <a:r>
              <a:rPr lang="en-US" dirty="0"/>
              <a:t>Sanitary Sewer Replacement</a:t>
            </a:r>
          </a:p>
          <a:p>
            <a:pPr marL="342900" indent="-342900">
              <a:buFont typeface="Arial" panose="020B0604020202020204" pitchFamily="34" charset="0"/>
              <a:buChar char="•"/>
            </a:pPr>
            <a:r>
              <a:rPr lang="en-US" dirty="0"/>
              <a:t>Storm Sewer Replacement</a:t>
            </a:r>
          </a:p>
          <a:p>
            <a:pPr marL="342900" indent="-342900">
              <a:buFont typeface="Arial" panose="020B0604020202020204" pitchFamily="34" charset="0"/>
              <a:buChar char="•"/>
            </a:pPr>
            <a:r>
              <a:rPr lang="en-US" dirty="0"/>
              <a:t>Completion of installation of new raw water main as part of the ‘Pure Huron’ new water source project</a:t>
            </a:r>
          </a:p>
          <a:p>
            <a:pPr marL="342900" indent="-342900">
              <a:buFont typeface="Arial" panose="020B0604020202020204" pitchFamily="34" charset="0"/>
              <a:buChar char="•"/>
            </a:pPr>
            <a:endParaRPr lang="en-US" dirty="0"/>
          </a:p>
        </p:txBody>
      </p:sp>
      <p:sp>
        <p:nvSpPr>
          <p:cNvPr id="14" name="Slide Number Placeholder 2">
            <a:extLst>
              <a:ext uri="{FF2B5EF4-FFF2-40B4-BE49-F238E27FC236}">
                <a16:creationId xmlns:a16="http://schemas.microsoft.com/office/drawing/2014/main" id="{4D492004-FF5A-486F-BD35-52AACB74C659}"/>
              </a:ext>
            </a:extLst>
          </p:cNvPr>
          <p:cNvSpPr txBox="1">
            <a:spLocks/>
          </p:cNvSpPr>
          <p:nvPr/>
        </p:nvSpPr>
        <p:spPr>
          <a:xfrm>
            <a:off x="5836945" y="6118483"/>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9</a:t>
            </a:fld>
            <a:endParaRPr lang="en-US" dirty="0"/>
          </a:p>
        </p:txBody>
      </p:sp>
      <p:pic>
        <p:nvPicPr>
          <p:cNvPr id="4" name="!!Picture 3">
            <a:extLst>
              <a:ext uri="{FF2B5EF4-FFF2-40B4-BE49-F238E27FC236}">
                <a16:creationId xmlns:a16="http://schemas.microsoft.com/office/drawing/2014/main" id="{3B64DA17-5A5B-5760-F4A0-51BFAC9B81A0}"/>
              </a:ext>
            </a:extLst>
          </p:cNvPr>
          <p:cNvPicPr>
            <a:picLocks noChangeAspect="1"/>
          </p:cNvPicPr>
          <p:nvPr/>
        </p:nvPicPr>
        <p:blipFill rotWithShape="1">
          <a:blip r:embed="rId3"/>
          <a:srcRect l="41990" r="24516" b="5561"/>
          <a:stretch/>
        </p:blipFill>
        <p:spPr>
          <a:xfrm rot="16200000">
            <a:off x="5936395" y="576992"/>
            <a:ext cx="6604001" cy="5704014"/>
          </a:xfrm>
          <a:prstGeom prst="rect">
            <a:avLst/>
          </a:prstGeom>
        </p:spPr>
      </p:pic>
    </p:spTree>
    <p:extLst>
      <p:ext uri="{BB962C8B-B14F-4D97-AF65-F5344CB8AC3E}">
        <p14:creationId xmlns:p14="http://schemas.microsoft.com/office/powerpoint/2010/main" val="2684630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A71AF-4CF2-4B95-BFB6-5C27500258C6}">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71af3243-3dd4-4a8d-8c0d-dd76da1f02a5"/>
    <ds:schemaRef ds:uri="http://schemas.microsoft.com/office/infopath/2007/PartnerControls"/>
    <ds:schemaRef ds:uri="16c05727-aa75-4e4a-9b5f-8a80a1165891"/>
    <ds:schemaRef ds:uri="http://www.w3.org/XML/1998/namespace"/>
    <ds:schemaRef ds:uri="http://purl.org/dc/dcmitype/"/>
  </ds:schemaRefs>
</ds:datastoreItem>
</file>

<file path=customXml/itemProps2.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3.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0</TotalTime>
  <Words>2013</Words>
  <Application>Microsoft Office PowerPoint</Application>
  <PresentationFormat>Widescreen</PresentationFormat>
  <Paragraphs>244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Franklin Gothic Book</vt:lpstr>
      <vt:lpstr>Gill Sans MT</vt:lpstr>
      <vt:lpstr>jaf-facitweb</vt:lpstr>
      <vt:lpstr>Söhne</vt:lpstr>
      <vt:lpstr>Office Theme</vt:lpstr>
      <vt:lpstr>New Water Intake &amp; Huron Avenue Reconstruction</vt:lpstr>
      <vt:lpstr>New Water Intake &amp; Huron Avenue Reconstruction</vt:lpstr>
      <vt:lpstr>Scope of Project</vt:lpstr>
      <vt:lpstr>Scope of Project Phase 1</vt:lpstr>
      <vt:lpstr>Scope of Project Phase 2</vt:lpstr>
      <vt:lpstr>Timeline of Project 28 Weeks Total Construction</vt:lpstr>
      <vt:lpstr>Project Components Phase 1</vt:lpstr>
      <vt:lpstr>Project Components Phase 2</vt:lpstr>
      <vt:lpstr>Project Components Phase 2</vt:lpstr>
      <vt:lpstr>Pure Huron Project</vt:lpstr>
      <vt:lpstr>You Asked, We Listened</vt:lpstr>
      <vt:lpstr>Impacts as a Result of the Project</vt:lpstr>
      <vt:lpstr>Water Service</vt:lpstr>
      <vt:lpstr>Sewer Service</vt:lpstr>
      <vt:lpstr>Road Closures</vt:lpstr>
      <vt:lpstr>Road Closures</vt:lpstr>
      <vt:lpstr>Refuse Collection</vt:lpstr>
      <vt:lpstr>Canada Post</vt:lpstr>
      <vt:lpstr>Driveway Access</vt:lpstr>
      <vt:lpstr>Benefits</vt:lpstr>
      <vt:lpstr>Benefits</vt:lpstr>
      <vt:lpstr>Benefits</vt:lpstr>
      <vt:lpstr>Benefits</vt:lpstr>
      <vt:lpstr>Continued Communication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2022-10-26T13:58:50Z</dcterms:created>
  <dcterms:modified xsi:type="dcterms:W3CDTF">2024-07-18T23:57:04Z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